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5"/>
  </p:notesMasterIdLst>
  <p:sldIdLst>
    <p:sldId id="256" r:id="rId2"/>
    <p:sldId id="257" r:id="rId3"/>
    <p:sldId id="261" r:id="rId4"/>
    <p:sldId id="268" r:id="rId5"/>
    <p:sldId id="263" r:id="rId6"/>
    <p:sldId id="272" r:id="rId7"/>
    <p:sldId id="264" r:id="rId8"/>
    <p:sldId id="262" r:id="rId9"/>
    <p:sldId id="265" r:id="rId10"/>
    <p:sldId id="270" r:id="rId11"/>
    <p:sldId id="269" r:id="rId12"/>
    <p:sldId id="259" r:id="rId13"/>
    <p:sldId id="271" r:id="rId14"/>
    <p:sldId id="277" r:id="rId15"/>
    <p:sldId id="276" r:id="rId16"/>
    <p:sldId id="279" r:id="rId17"/>
    <p:sldId id="280" r:id="rId18"/>
    <p:sldId id="260" r:id="rId19"/>
    <p:sldId id="275" r:id="rId20"/>
    <p:sldId id="278" r:id="rId21"/>
    <p:sldId id="258" r:id="rId22"/>
    <p:sldId id="267"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8" autoAdjust="0"/>
    <p:restoredTop sz="88015" autoAdjust="0"/>
  </p:normalViewPr>
  <p:slideViewPr>
    <p:cSldViewPr snapToGrid="0">
      <p:cViewPr>
        <p:scale>
          <a:sx n="70" d="100"/>
          <a:sy n="70" d="100"/>
        </p:scale>
        <p:origin x="1344"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lan Gartin" userId="7d263cc7d18a039c" providerId="LiveId" clId="{B71FF3D5-4D18-4215-B24B-D9A7D0E6A136}"/>
    <pc:docChg chg="modSld sldOrd">
      <pc:chgData name="Dylan Gartin" userId="7d263cc7d18a039c" providerId="LiveId" clId="{B71FF3D5-4D18-4215-B24B-D9A7D0E6A136}" dt="2022-04-27T01:42:44.545" v="34" actId="729"/>
      <pc:docMkLst>
        <pc:docMk/>
      </pc:docMkLst>
      <pc:sldChg chg="mod modShow">
        <pc:chgData name="Dylan Gartin" userId="7d263cc7d18a039c" providerId="LiveId" clId="{B71FF3D5-4D18-4215-B24B-D9A7D0E6A136}" dt="2022-04-27T01:42:44.545" v="34" actId="729"/>
        <pc:sldMkLst>
          <pc:docMk/>
          <pc:sldMk cId="1338908221" sldId="256"/>
        </pc:sldMkLst>
      </pc:sldChg>
      <pc:sldChg chg="mod modShow">
        <pc:chgData name="Dylan Gartin" userId="7d263cc7d18a039c" providerId="LiveId" clId="{B71FF3D5-4D18-4215-B24B-D9A7D0E6A136}" dt="2022-04-27T01:42:44.545" v="34" actId="729"/>
        <pc:sldMkLst>
          <pc:docMk/>
          <pc:sldMk cId="3790944368" sldId="257"/>
        </pc:sldMkLst>
      </pc:sldChg>
      <pc:sldChg chg="mod modShow">
        <pc:chgData name="Dylan Gartin" userId="7d263cc7d18a039c" providerId="LiveId" clId="{B71FF3D5-4D18-4215-B24B-D9A7D0E6A136}" dt="2022-04-27T01:42:44.545" v="34" actId="729"/>
        <pc:sldMkLst>
          <pc:docMk/>
          <pc:sldMk cId="1598274752" sldId="258"/>
        </pc:sldMkLst>
      </pc:sldChg>
      <pc:sldChg chg="mod modShow">
        <pc:chgData name="Dylan Gartin" userId="7d263cc7d18a039c" providerId="LiveId" clId="{B71FF3D5-4D18-4215-B24B-D9A7D0E6A136}" dt="2022-04-27T01:42:44.545" v="34" actId="729"/>
        <pc:sldMkLst>
          <pc:docMk/>
          <pc:sldMk cId="3982421919" sldId="259"/>
        </pc:sldMkLst>
      </pc:sldChg>
      <pc:sldChg chg="mod modShow">
        <pc:chgData name="Dylan Gartin" userId="7d263cc7d18a039c" providerId="LiveId" clId="{B71FF3D5-4D18-4215-B24B-D9A7D0E6A136}" dt="2022-04-27T01:42:44.545" v="34" actId="729"/>
        <pc:sldMkLst>
          <pc:docMk/>
          <pc:sldMk cId="1776154163" sldId="260"/>
        </pc:sldMkLst>
      </pc:sldChg>
      <pc:sldChg chg="mod modShow">
        <pc:chgData name="Dylan Gartin" userId="7d263cc7d18a039c" providerId="LiveId" clId="{B71FF3D5-4D18-4215-B24B-D9A7D0E6A136}" dt="2022-04-27T01:42:44.545" v="34" actId="729"/>
        <pc:sldMkLst>
          <pc:docMk/>
          <pc:sldMk cId="367009855" sldId="261"/>
        </pc:sldMkLst>
      </pc:sldChg>
      <pc:sldChg chg="mod modShow">
        <pc:chgData name="Dylan Gartin" userId="7d263cc7d18a039c" providerId="LiveId" clId="{B71FF3D5-4D18-4215-B24B-D9A7D0E6A136}" dt="2022-04-27T01:42:44.545" v="34" actId="729"/>
        <pc:sldMkLst>
          <pc:docMk/>
          <pc:sldMk cId="468424852" sldId="262"/>
        </pc:sldMkLst>
      </pc:sldChg>
      <pc:sldChg chg="mod ord modShow">
        <pc:chgData name="Dylan Gartin" userId="7d263cc7d18a039c" providerId="LiveId" clId="{B71FF3D5-4D18-4215-B24B-D9A7D0E6A136}" dt="2022-04-27T01:42:44.545" v="34" actId="729"/>
        <pc:sldMkLst>
          <pc:docMk/>
          <pc:sldMk cId="2383227365" sldId="263"/>
        </pc:sldMkLst>
      </pc:sldChg>
      <pc:sldChg chg="mod modShow">
        <pc:chgData name="Dylan Gartin" userId="7d263cc7d18a039c" providerId="LiveId" clId="{B71FF3D5-4D18-4215-B24B-D9A7D0E6A136}" dt="2022-04-27T01:42:44.545" v="34" actId="729"/>
        <pc:sldMkLst>
          <pc:docMk/>
          <pc:sldMk cId="1840802439" sldId="264"/>
        </pc:sldMkLst>
      </pc:sldChg>
      <pc:sldChg chg="mod modShow">
        <pc:chgData name="Dylan Gartin" userId="7d263cc7d18a039c" providerId="LiveId" clId="{B71FF3D5-4D18-4215-B24B-D9A7D0E6A136}" dt="2022-04-27T01:42:44.545" v="34" actId="729"/>
        <pc:sldMkLst>
          <pc:docMk/>
          <pc:sldMk cId="3006375639" sldId="265"/>
        </pc:sldMkLst>
      </pc:sldChg>
      <pc:sldChg chg="modSp mod modShow">
        <pc:chgData name="Dylan Gartin" userId="7d263cc7d18a039c" providerId="LiveId" clId="{B71FF3D5-4D18-4215-B24B-D9A7D0E6A136}" dt="2022-04-27T01:42:44.545" v="34" actId="729"/>
        <pc:sldMkLst>
          <pc:docMk/>
          <pc:sldMk cId="317685154" sldId="267"/>
        </pc:sldMkLst>
        <pc:spChg chg="mod">
          <ac:chgData name="Dylan Gartin" userId="7d263cc7d18a039c" providerId="LiveId" clId="{B71FF3D5-4D18-4215-B24B-D9A7D0E6A136}" dt="2022-04-26T19:54:15.152" v="27" actId="20577"/>
          <ac:spMkLst>
            <pc:docMk/>
            <pc:sldMk cId="317685154" sldId="267"/>
            <ac:spMk id="3" creationId="{E387A219-65FB-412C-9E7D-905BF00838BB}"/>
          </ac:spMkLst>
        </pc:spChg>
      </pc:sldChg>
      <pc:sldChg chg="mod modShow">
        <pc:chgData name="Dylan Gartin" userId="7d263cc7d18a039c" providerId="LiveId" clId="{B71FF3D5-4D18-4215-B24B-D9A7D0E6A136}" dt="2022-04-27T01:42:44.545" v="34" actId="729"/>
        <pc:sldMkLst>
          <pc:docMk/>
          <pc:sldMk cId="440058592" sldId="268"/>
        </pc:sldMkLst>
      </pc:sldChg>
      <pc:sldChg chg="mod modShow">
        <pc:chgData name="Dylan Gartin" userId="7d263cc7d18a039c" providerId="LiveId" clId="{B71FF3D5-4D18-4215-B24B-D9A7D0E6A136}" dt="2022-04-27T01:42:44.545" v="34" actId="729"/>
        <pc:sldMkLst>
          <pc:docMk/>
          <pc:sldMk cId="1267339026" sldId="269"/>
        </pc:sldMkLst>
      </pc:sldChg>
      <pc:sldChg chg="mod modShow">
        <pc:chgData name="Dylan Gartin" userId="7d263cc7d18a039c" providerId="LiveId" clId="{B71FF3D5-4D18-4215-B24B-D9A7D0E6A136}" dt="2022-04-27T01:42:44.545" v="34" actId="729"/>
        <pc:sldMkLst>
          <pc:docMk/>
          <pc:sldMk cId="3911364327" sldId="270"/>
        </pc:sldMkLst>
      </pc:sldChg>
      <pc:sldChg chg="mod modShow">
        <pc:chgData name="Dylan Gartin" userId="7d263cc7d18a039c" providerId="LiveId" clId="{B71FF3D5-4D18-4215-B24B-D9A7D0E6A136}" dt="2022-04-27T01:42:44.545" v="34" actId="729"/>
        <pc:sldMkLst>
          <pc:docMk/>
          <pc:sldMk cId="3118086747" sldId="271"/>
        </pc:sldMkLst>
      </pc:sldChg>
      <pc:sldChg chg="mod modShow">
        <pc:chgData name="Dylan Gartin" userId="7d263cc7d18a039c" providerId="LiveId" clId="{B71FF3D5-4D18-4215-B24B-D9A7D0E6A136}" dt="2022-04-27T01:42:44.545" v="34" actId="729"/>
        <pc:sldMkLst>
          <pc:docMk/>
          <pc:sldMk cId="1315755352" sldId="272"/>
        </pc:sldMkLst>
      </pc:sldChg>
      <pc:sldChg chg="mod modShow">
        <pc:chgData name="Dylan Gartin" userId="7d263cc7d18a039c" providerId="LiveId" clId="{B71FF3D5-4D18-4215-B24B-D9A7D0E6A136}" dt="2022-04-27T01:42:44.545" v="34" actId="729"/>
        <pc:sldMkLst>
          <pc:docMk/>
          <pc:sldMk cId="2818686476" sldId="274"/>
        </pc:sldMkLst>
      </pc:sldChg>
      <pc:sldChg chg="mod modShow">
        <pc:chgData name="Dylan Gartin" userId="7d263cc7d18a039c" providerId="LiveId" clId="{B71FF3D5-4D18-4215-B24B-D9A7D0E6A136}" dt="2022-04-27T01:42:44.545" v="34" actId="729"/>
        <pc:sldMkLst>
          <pc:docMk/>
          <pc:sldMk cId="1344870690" sldId="275"/>
        </pc:sldMkLst>
      </pc:sldChg>
      <pc:sldChg chg="mod modShow">
        <pc:chgData name="Dylan Gartin" userId="7d263cc7d18a039c" providerId="LiveId" clId="{B71FF3D5-4D18-4215-B24B-D9A7D0E6A136}" dt="2022-04-27T01:42:44.545" v="34" actId="729"/>
        <pc:sldMkLst>
          <pc:docMk/>
          <pc:sldMk cId="898123113" sldId="276"/>
        </pc:sldMkLst>
      </pc:sldChg>
      <pc:sldChg chg="mod modShow">
        <pc:chgData name="Dylan Gartin" userId="7d263cc7d18a039c" providerId="LiveId" clId="{B71FF3D5-4D18-4215-B24B-D9A7D0E6A136}" dt="2022-04-27T01:42:44.545" v="34" actId="729"/>
        <pc:sldMkLst>
          <pc:docMk/>
          <pc:sldMk cId="35812907" sldId="277"/>
        </pc:sldMkLst>
      </pc:sldChg>
      <pc:sldChg chg="mod modShow">
        <pc:chgData name="Dylan Gartin" userId="7d263cc7d18a039c" providerId="LiveId" clId="{B71FF3D5-4D18-4215-B24B-D9A7D0E6A136}" dt="2022-04-27T01:42:44.545" v="34" actId="729"/>
        <pc:sldMkLst>
          <pc:docMk/>
          <pc:sldMk cId="2631783829" sldId="278"/>
        </pc:sldMkLst>
      </pc:sldChg>
      <pc:sldChg chg="mod modShow">
        <pc:chgData name="Dylan Gartin" userId="7d263cc7d18a039c" providerId="LiveId" clId="{B71FF3D5-4D18-4215-B24B-D9A7D0E6A136}" dt="2022-04-27T01:42:44.545" v="34" actId="729"/>
        <pc:sldMkLst>
          <pc:docMk/>
          <pc:sldMk cId="3734733005" sldId="279"/>
        </pc:sldMkLst>
      </pc:sldChg>
      <pc:sldChg chg="mod modShow">
        <pc:chgData name="Dylan Gartin" userId="7d263cc7d18a039c" providerId="LiveId" clId="{B71FF3D5-4D18-4215-B24B-D9A7D0E6A136}" dt="2022-04-27T01:42:44.545" v="34" actId="729"/>
        <pc:sldMkLst>
          <pc:docMk/>
          <pc:sldMk cId="2076225146"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63B37-BDCB-4EC9-803F-8C6BCF285EA6}"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F04B6-254A-43A0-8298-164B37C953E3}" type="slidenum">
              <a:rPr lang="en-US" smtClean="0"/>
              <a:t>‹#›</a:t>
            </a:fld>
            <a:endParaRPr lang="en-US"/>
          </a:p>
        </p:txBody>
      </p:sp>
    </p:spTree>
    <p:extLst>
      <p:ext uri="{BB962C8B-B14F-4D97-AF65-F5344CB8AC3E}">
        <p14:creationId xmlns:p14="http://schemas.microsoft.com/office/powerpoint/2010/main" val="3923223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0000"/>
                </a:solidFill>
                <a:effectLst/>
                <a:latin typeface="Arial" panose="020B0604020202020204" pitchFamily="34" charset="0"/>
              </a:rPr>
              <a:t>clear problem definition and argumentation of why this problem is important, </a:t>
            </a:r>
            <a:r>
              <a:rPr lang="en-US" b="0" i="0" dirty="0">
                <a:effectLst/>
                <a:latin typeface="Arial" panose="020B0604020202020204" pitchFamily="34" charset="0"/>
              </a:rPr>
              <a:t>an overview of related work,</a:t>
            </a:r>
          </a:p>
          <a:p>
            <a:endParaRPr lang="en-US" b="0" i="0" dirty="0">
              <a:effectLst/>
              <a:latin typeface="Arial" panose="020B0604020202020204" pitchFamily="34" charset="0"/>
            </a:endParaRPr>
          </a:p>
          <a:p>
            <a:r>
              <a:rPr lang="en-US" b="0" i="0" dirty="0">
                <a:effectLst/>
                <a:latin typeface="Arial" panose="020B0604020202020204" pitchFamily="34" charset="0"/>
              </a:rPr>
              <a:t>detailed explanation of the approach, well-motivated experimental evaluation, including setup description.</a:t>
            </a:r>
            <a:br>
              <a:rPr lang="en-US" dirty="0"/>
            </a:br>
            <a:endParaRPr lang="en-US" dirty="0"/>
          </a:p>
        </p:txBody>
      </p:sp>
      <p:sp>
        <p:nvSpPr>
          <p:cNvPr id="4" name="Slide Number Placeholder 3"/>
          <p:cNvSpPr>
            <a:spLocks noGrp="1"/>
          </p:cNvSpPr>
          <p:nvPr>
            <p:ph type="sldNum" sz="quarter" idx="5"/>
          </p:nvPr>
        </p:nvSpPr>
        <p:spPr/>
        <p:txBody>
          <a:bodyPr/>
          <a:lstStyle/>
          <a:p>
            <a:fld id="{D9FF04B6-254A-43A0-8298-164B37C953E3}" type="slidenum">
              <a:rPr lang="en-US" smtClean="0"/>
              <a:t>1</a:t>
            </a:fld>
            <a:endParaRPr lang="en-US"/>
          </a:p>
        </p:txBody>
      </p:sp>
    </p:spTree>
    <p:extLst>
      <p:ext uri="{BB962C8B-B14F-4D97-AF65-F5344CB8AC3E}">
        <p14:creationId xmlns:p14="http://schemas.microsoft.com/office/powerpoint/2010/main" val="138053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p>
        </p:txBody>
      </p:sp>
      <p:sp>
        <p:nvSpPr>
          <p:cNvPr id="4" name="Slide Number Placeholder 3"/>
          <p:cNvSpPr>
            <a:spLocks noGrp="1"/>
          </p:cNvSpPr>
          <p:nvPr>
            <p:ph type="sldNum" sz="quarter" idx="5"/>
          </p:nvPr>
        </p:nvSpPr>
        <p:spPr/>
        <p:txBody>
          <a:bodyPr/>
          <a:lstStyle/>
          <a:p>
            <a:fld id="{D9FF04B6-254A-43A0-8298-164B37C953E3}" type="slidenum">
              <a:rPr lang="en-US" smtClean="0"/>
              <a:t>7</a:t>
            </a:fld>
            <a:endParaRPr lang="en-US"/>
          </a:p>
        </p:txBody>
      </p:sp>
    </p:spTree>
    <p:extLst>
      <p:ext uri="{BB962C8B-B14F-4D97-AF65-F5344CB8AC3E}">
        <p14:creationId xmlns:p14="http://schemas.microsoft.com/office/powerpoint/2010/main" val="4197819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exact </a:t>
            </a:r>
            <a:r>
              <a:rPr lang="en-US" dirty="0" err="1"/>
              <a:t>processs</a:t>
            </a:r>
            <a:r>
              <a:rPr lang="en-US" dirty="0"/>
              <a:t> the effect uses is</a:t>
            </a:r>
          </a:p>
        </p:txBody>
      </p:sp>
      <p:sp>
        <p:nvSpPr>
          <p:cNvPr id="4" name="Slide Number Placeholder 3"/>
          <p:cNvSpPr>
            <a:spLocks noGrp="1"/>
          </p:cNvSpPr>
          <p:nvPr>
            <p:ph type="sldNum" sz="quarter" idx="5"/>
          </p:nvPr>
        </p:nvSpPr>
        <p:spPr/>
        <p:txBody>
          <a:bodyPr/>
          <a:lstStyle/>
          <a:p>
            <a:fld id="{D9FF04B6-254A-43A0-8298-164B37C953E3}" type="slidenum">
              <a:rPr lang="en-US" smtClean="0"/>
              <a:t>14</a:t>
            </a:fld>
            <a:endParaRPr lang="en-US"/>
          </a:p>
        </p:txBody>
      </p:sp>
    </p:spTree>
    <p:extLst>
      <p:ext uri="{BB962C8B-B14F-4D97-AF65-F5344CB8AC3E}">
        <p14:creationId xmlns:p14="http://schemas.microsoft.com/office/powerpoint/2010/main" val="219025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filtering examples is in the cosmetic charges your able to find as bonus collectable which change the color of the game, </a:t>
            </a:r>
          </a:p>
        </p:txBody>
      </p:sp>
      <p:sp>
        <p:nvSpPr>
          <p:cNvPr id="4" name="Slide Number Placeholder 3"/>
          <p:cNvSpPr>
            <a:spLocks noGrp="1"/>
          </p:cNvSpPr>
          <p:nvPr>
            <p:ph type="sldNum" sz="quarter" idx="5"/>
          </p:nvPr>
        </p:nvSpPr>
        <p:spPr/>
        <p:txBody>
          <a:bodyPr/>
          <a:lstStyle/>
          <a:p>
            <a:fld id="{D9FF04B6-254A-43A0-8298-164B37C953E3}" type="slidenum">
              <a:rPr lang="en-US" smtClean="0"/>
              <a:t>18</a:t>
            </a:fld>
            <a:endParaRPr lang="en-US"/>
          </a:p>
        </p:txBody>
      </p:sp>
    </p:spTree>
    <p:extLst>
      <p:ext uri="{BB962C8B-B14F-4D97-AF65-F5344CB8AC3E}">
        <p14:creationId xmlns:p14="http://schemas.microsoft.com/office/powerpoint/2010/main" val="331307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exact </a:t>
            </a:r>
            <a:r>
              <a:rPr lang="en-US" dirty="0" err="1"/>
              <a:t>processs</a:t>
            </a:r>
            <a:r>
              <a:rPr lang="en-US" dirty="0"/>
              <a:t> the effect uses is</a:t>
            </a:r>
          </a:p>
        </p:txBody>
      </p:sp>
      <p:sp>
        <p:nvSpPr>
          <p:cNvPr id="4" name="Slide Number Placeholder 3"/>
          <p:cNvSpPr>
            <a:spLocks noGrp="1"/>
          </p:cNvSpPr>
          <p:nvPr>
            <p:ph type="sldNum" sz="quarter" idx="5"/>
          </p:nvPr>
        </p:nvSpPr>
        <p:spPr/>
        <p:txBody>
          <a:bodyPr/>
          <a:lstStyle/>
          <a:p>
            <a:fld id="{D9FF04B6-254A-43A0-8298-164B37C953E3}" type="slidenum">
              <a:rPr lang="en-US" smtClean="0"/>
              <a:t>20</a:t>
            </a:fld>
            <a:endParaRPr lang="en-US"/>
          </a:p>
        </p:txBody>
      </p:sp>
    </p:spTree>
    <p:extLst>
      <p:ext uri="{BB962C8B-B14F-4D97-AF65-F5344CB8AC3E}">
        <p14:creationId xmlns:p14="http://schemas.microsoft.com/office/powerpoint/2010/main" val="153491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0000"/>
                </a:solidFill>
                <a:effectLst/>
                <a:latin typeface="Arial" panose="020B0604020202020204" pitchFamily="34" charset="0"/>
              </a:rPr>
              <a:t>clear problem definition and argumentation of why this problem is important, </a:t>
            </a:r>
            <a:r>
              <a:rPr lang="en-US" b="0" i="0" dirty="0">
                <a:effectLst/>
                <a:latin typeface="Arial" panose="020B0604020202020204" pitchFamily="34" charset="0"/>
              </a:rPr>
              <a:t>an overview of related work,</a:t>
            </a:r>
          </a:p>
          <a:p>
            <a:endParaRPr lang="en-US" b="0" i="0" dirty="0">
              <a:effectLst/>
              <a:latin typeface="Arial" panose="020B0604020202020204" pitchFamily="34" charset="0"/>
            </a:endParaRPr>
          </a:p>
          <a:p>
            <a:r>
              <a:rPr lang="en-US" b="0" i="0" dirty="0">
                <a:effectLst/>
                <a:latin typeface="Arial" panose="020B0604020202020204" pitchFamily="34" charset="0"/>
              </a:rPr>
              <a:t>detailed explanation of the approach, well-motivated experimental evaluation, including setup description.</a:t>
            </a:r>
            <a:br>
              <a:rPr lang="en-US" dirty="0"/>
            </a:br>
            <a:endParaRPr lang="en-US" dirty="0"/>
          </a:p>
        </p:txBody>
      </p:sp>
      <p:sp>
        <p:nvSpPr>
          <p:cNvPr id="4" name="Slide Number Placeholder 3"/>
          <p:cNvSpPr>
            <a:spLocks noGrp="1"/>
          </p:cNvSpPr>
          <p:nvPr>
            <p:ph type="sldNum" sz="quarter" idx="5"/>
          </p:nvPr>
        </p:nvSpPr>
        <p:spPr/>
        <p:txBody>
          <a:bodyPr/>
          <a:lstStyle/>
          <a:p>
            <a:fld id="{D9FF04B6-254A-43A0-8298-164B37C953E3}" type="slidenum">
              <a:rPr lang="en-US" smtClean="0"/>
              <a:t>23</a:t>
            </a:fld>
            <a:endParaRPr lang="en-US"/>
          </a:p>
        </p:txBody>
      </p:sp>
    </p:spTree>
    <p:extLst>
      <p:ext uri="{BB962C8B-B14F-4D97-AF65-F5344CB8AC3E}">
        <p14:creationId xmlns:p14="http://schemas.microsoft.com/office/powerpoint/2010/main" val="202934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80830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32B3E-D3CB-464E-92D7-DBA318C14568}" type="datetimeFigureOut">
              <a:rPr lang="en-US" smtClean="0"/>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4126229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556668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591879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066340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2049741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47120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704649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541802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17488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01464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A32B3E-D3CB-464E-92D7-DBA318C14568}" type="datetimeFigureOut">
              <a:rPr lang="en-US" smtClean="0"/>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008239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A32B3E-D3CB-464E-92D7-DBA318C14568}" type="datetimeFigureOut">
              <a:rPr lang="en-US" smtClean="0"/>
              <a:t>4/26/2022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99513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A32B3E-D3CB-464E-92D7-DBA318C14568}" type="datetimeFigureOut">
              <a:rPr lang="en-US" smtClean="0"/>
              <a:t>4/26/2022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53675009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32B3E-D3CB-464E-92D7-DBA318C14568}" type="datetimeFigureOut">
              <a:rPr lang="en-US" smtClean="0"/>
              <a:t>4/26/2022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20670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32B3E-D3CB-464E-92D7-DBA318C14568}" type="datetimeFigureOut">
              <a:rPr lang="en-US" smtClean="0"/>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89492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9A32B3E-D3CB-464E-92D7-DBA318C14568}" type="datetimeFigureOut">
              <a:rPr lang="en-US" smtClean="0"/>
              <a:t>4/26/2022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203925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9A32B3E-D3CB-464E-92D7-DBA318C14568}" type="datetimeFigureOut">
              <a:rPr lang="en-US" smtClean="0"/>
              <a:t>4/26/2022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DDAD9F0-3895-4A9A-A673-4AE69E895C7C}" type="slidenum">
              <a:rPr lang="en-US" smtClean="0"/>
              <a:t>‹#›</a:t>
            </a:fld>
            <a:endParaRPr lang="en-US"/>
          </a:p>
        </p:txBody>
      </p:sp>
    </p:spTree>
    <p:extLst>
      <p:ext uri="{BB962C8B-B14F-4D97-AF65-F5344CB8AC3E}">
        <p14:creationId xmlns:p14="http://schemas.microsoft.com/office/powerpoint/2010/main" val="172946797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F745-F1E1-4E90-8BC5-1C479D633DB1}"/>
              </a:ext>
            </a:extLst>
          </p:cNvPr>
          <p:cNvSpPr>
            <a:spLocks noGrp="1"/>
          </p:cNvSpPr>
          <p:nvPr>
            <p:ph type="ctrTitle"/>
          </p:nvPr>
        </p:nvSpPr>
        <p:spPr/>
        <p:txBody>
          <a:bodyPr/>
          <a:lstStyle/>
          <a:p>
            <a:r>
              <a:rPr lang="en-US" dirty="0"/>
              <a:t>Filtering’s Practical Application to Pixel-Art</a:t>
            </a:r>
          </a:p>
        </p:txBody>
      </p:sp>
      <p:sp>
        <p:nvSpPr>
          <p:cNvPr id="3" name="Subtitle 2">
            <a:extLst>
              <a:ext uri="{FF2B5EF4-FFF2-40B4-BE49-F238E27FC236}">
                <a16:creationId xmlns:a16="http://schemas.microsoft.com/office/drawing/2014/main" id="{A0A0C7C0-8DC9-4660-95A0-AA04E2241759}"/>
              </a:ext>
            </a:extLst>
          </p:cNvPr>
          <p:cNvSpPr>
            <a:spLocks noGrp="1"/>
          </p:cNvSpPr>
          <p:nvPr>
            <p:ph type="subTitle" idx="1"/>
          </p:nvPr>
        </p:nvSpPr>
        <p:spPr/>
        <p:txBody>
          <a:bodyPr/>
          <a:lstStyle/>
          <a:p>
            <a:r>
              <a:rPr lang="en-US" sz="1800" b="1" i="1" dirty="0">
                <a:effectLst/>
                <a:latin typeface="Times New Roman" panose="02020603050405020304" pitchFamily="18" charset="0"/>
                <a:ea typeface="MS Mincho" panose="02020609040205080304" pitchFamily="49" charset="-128"/>
              </a:rPr>
              <a:t>A study of Filtering’s uses within Pixel-Art Designs, it’s </a:t>
            </a:r>
            <a:r>
              <a:rPr lang="en-US" sz="1800" b="1" i="1" dirty="0" err="1">
                <a:effectLst/>
                <a:latin typeface="Times New Roman" panose="02020603050405020304" pitchFamily="18" charset="0"/>
                <a:ea typeface="MS Mincho" panose="02020609040205080304" pitchFamily="49" charset="-128"/>
              </a:rPr>
              <a:t>challenegs</a:t>
            </a:r>
            <a:r>
              <a:rPr lang="en-US" sz="1800" b="1" i="1" dirty="0">
                <a:effectLst/>
                <a:latin typeface="Times New Roman" panose="02020603050405020304" pitchFamily="18" charset="0"/>
                <a:ea typeface="MS Mincho" panose="02020609040205080304" pitchFamily="49" charset="-128"/>
              </a:rPr>
              <a:t> and successes, as well as how to properly design Filters for use upon the Pixel-Level of images</a:t>
            </a:r>
          </a:p>
          <a:p>
            <a:r>
              <a:rPr lang="en-US" sz="1800" b="1" i="1" dirty="0">
                <a:effectLst/>
                <a:latin typeface="Times New Roman" panose="02020603050405020304" pitchFamily="18" charset="0"/>
                <a:ea typeface="MS Mincho" panose="02020609040205080304" pitchFamily="49" charset="-128"/>
              </a:rPr>
              <a:t>By Dylan Gartin – 4/21/2022</a:t>
            </a:r>
            <a:endParaRPr lang="en-US" sz="1800" dirty="0">
              <a:effectLst/>
              <a:latin typeface="Times New Roman" panose="02020603050405020304" pitchFamily="18" charset="0"/>
              <a:ea typeface="Times New Roman" panose="02020603050405020304" pitchFamily="18" charset="0"/>
            </a:endParaRPr>
          </a:p>
        </p:txBody>
      </p:sp>
      <p:pic>
        <p:nvPicPr>
          <p:cNvPr id="2052" name="Picture 4" descr="Walking Sword Kirby animation | Movie nerd, Gif, Kirby">
            <a:extLst>
              <a:ext uri="{FF2B5EF4-FFF2-40B4-BE49-F238E27FC236}">
                <a16:creationId xmlns:a16="http://schemas.microsoft.com/office/drawing/2014/main" id="{B0381A1A-A706-4FE1-A084-BF61D1D1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624" y="5029200"/>
            <a:ext cx="1492898"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90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3.33333E-6 L 1.14636 -0.00139 " pathEditMode="relative" rAng="0" ptsTypes="AA">
                                      <p:cBhvr>
                                        <p:cTn id="6" dur="7000" fill="hold"/>
                                        <p:tgtEl>
                                          <p:spTgt spid="2052"/>
                                        </p:tgtEl>
                                        <p:attrNameLst>
                                          <p:attrName>ppt_x</p:attrName>
                                          <p:attrName>ppt_y</p:attrName>
                                        </p:attrNameLst>
                                      </p:cBhvr>
                                      <p:rCtr x="5726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2797-DD73-429B-AD14-3B546CE7A2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E0EFF9-3520-4645-B72C-788112879278}"/>
              </a:ext>
            </a:extLst>
          </p:cNvPr>
          <p:cNvSpPr>
            <a:spLocks noGrp="1"/>
          </p:cNvSpPr>
          <p:nvPr>
            <p:ph idx="1"/>
          </p:nvPr>
        </p:nvSpPr>
        <p:spPr/>
        <p:txBody>
          <a:bodyPr/>
          <a:lstStyle/>
          <a:p>
            <a:endParaRPr lang="en-US"/>
          </a:p>
        </p:txBody>
      </p:sp>
      <p:pic>
        <p:nvPicPr>
          <p:cNvPr id="4" name="2022-04-21 19-11-18_Trim">
            <a:hlinkClick r:id="" action="ppaction://media"/>
            <a:extLst>
              <a:ext uri="{FF2B5EF4-FFF2-40B4-BE49-F238E27FC236}">
                <a16:creationId xmlns:a16="http://schemas.microsoft.com/office/drawing/2014/main" id="{B5589593-AFA5-4444-A287-77F843BADC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136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How To Filter Pixel-art </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b="1" dirty="0"/>
              <a:t>So now that we know why most types filters aren’t used in pixel-art is there a way to fix this?</a:t>
            </a:r>
          </a:p>
          <a:p>
            <a:r>
              <a:rPr lang="en-US" dirty="0"/>
              <a:t>Actually yes, there are two ways, each with their own advantages and drawbacks</a:t>
            </a:r>
          </a:p>
          <a:p>
            <a:r>
              <a:rPr lang="en-US" dirty="0"/>
              <a:t>Since they are simply not built with each other in mind we simply have to adjust one or the other to fit themselves</a:t>
            </a:r>
          </a:p>
          <a:p>
            <a:pPr lvl="1"/>
            <a:r>
              <a:rPr lang="en-US" dirty="0"/>
              <a:t>Make The Pixel-art Fit the Filters </a:t>
            </a:r>
          </a:p>
          <a:p>
            <a:pPr lvl="1"/>
            <a:r>
              <a:rPr lang="en-US" dirty="0"/>
              <a:t>Make the Filters fit the Pixel-art</a:t>
            </a:r>
          </a:p>
        </p:txBody>
      </p:sp>
      <p:pic>
        <p:nvPicPr>
          <p:cNvPr id="5" name="Picture 4">
            <a:extLst>
              <a:ext uri="{FF2B5EF4-FFF2-40B4-BE49-F238E27FC236}">
                <a16:creationId xmlns:a16="http://schemas.microsoft.com/office/drawing/2014/main" id="{198B97B7-48A1-4A3F-A99D-AF8772871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613" y="3798757"/>
            <a:ext cx="3048000" cy="3048000"/>
          </a:xfrm>
          <a:prstGeom prst="rect">
            <a:avLst/>
          </a:prstGeom>
        </p:spPr>
      </p:pic>
    </p:spTree>
    <p:extLst>
      <p:ext uri="{BB962C8B-B14F-4D97-AF65-F5344CB8AC3E}">
        <p14:creationId xmlns:p14="http://schemas.microsoft.com/office/powerpoint/2010/main" val="126733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Making the Filter Fit– My Takes</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When it Comes to making Filters fit the Pixel art I came up with three different ideas</a:t>
            </a:r>
          </a:p>
          <a:p>
            <a:pPr lvl="1"/>
            <a:r>
              <a:rPr lang="en-US" dirty="0"/>
              <a:t>Reduction of the Algorithm we have been studying in class, the convolution matrix's, from 3 by 3 to 2 by 2.</a:t>
            </a:r>
          </a:p>
          <a:p>
            <a:pPr lvl="1"/>
            <a:r>
              <a:rPr lang="en-US" dirty="0"/>
              <a:t>Pseudo Design of Filter Effects, Without Using any Code.</a:t>
            </a:r>
          </a:p>
          <a:p>
            <a:pPr lvl="1"/>
            <a:r>
              <a:rPr lang="en-US" dirty="0"/>
              <a:t>Design of Filters based Around the pixel art specifically.</a:t>
            </a:r>
          </a:p>
          <a:p>
            <a:pPr lvl="1"/>
            <a:endParaRPr lang="en-US" dirty="0"/>
          </a:p>
        </p:txBody>
      </p:sp>
    </p:spTree>
    <p:extLst>
      <p:ext uri="{BB962C8B-B14F-4D97-AF65-F5344CB8AC3E}">
        <p14:creationId xmlns:p14="http://schemas.microsoft.com/office/powerpoint/2010/main" val="3982421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0" y="57462"/>
            <a:ext cx="9905998" cy="1009338"/>
          </a:xfrm>
        </p:spPr>
        <p:txBody>
          <a:bodyPr/>
          <a:lstStyle/>
          <a:p>
            <a:r>
              <a:rPr lang="en-US" u="sng" dirty="0"/>
              <a:t>2*2 Filter Test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23446" y="948266"/>
            <a:ext cx="7318549" cy="5422389"/>
          </a:xfrm>
        </p:spPr>
        <p:txBody>
          <a:bodyPr anchor="t"/>
          <a:lstStyle/>
          <a:p>
            <a:r>
              <a:rPr lang="en-US" dirty="0"/>
              <a:t>This is a test of using the convolution matrix at a 2 by 2 </a:t>
            </a:r>
            <a:br>
              <a:rPr lang="en-US" dirty="0"/>
            </a:br>
            <a:r>
              <a:rPr lang="en-US" dirty="0"/>
              <a:t>size rather then the typical 3 by 3 size</a:t>
            </a:r>
          </a:p>
          <a:p>
            <a:r>
              <a:rPr lang="en-US" dirty="0"/>
              <a:t>Results are a bit hard to tell on small scale, however when blown up the results were actually unexpectedly effective in blurring some of the larger ones.</a:t>
            </a:r>
          </a:p>
          <a:p>
            <a:r>
              <a:rPr lang="en-US" dirty="0"/>
              <a:t>On Portraits seems to be effective, n sprites not so much, however it is an improvement at least compared to 3*3</a:t>
            </a:r>
          </a:p>
        </p:txBody>
      </p:sp>
      <p:pic>
        <p:nvPicPr>
          <p:cNvPr id="4" name="Picture 3">
            <a:extLst>
              <a:ext uri="{FF2B5EF4-FFF2-40B4-BE49-F238E27FC236}">
                <a16:creationId xmlns:a16="http://schemas.microsoft.com/office/drawing/2014/main" id="{DD41EE8E-8DF9-4E09-9C51-127593847636}"/>
              </a:ext>
            </a:extLst>
          </p:cNvPr>
          <p:cNvPicPr>
            <a:picLocks noChangeAspect="1"/>
          </p:cNvPicPr>
          <p:nvPr/>
        </p:nvPicPr>
        <p:blipFill rotWithShape="1">
          <a:blip r:embed="rId2"/>
          <a:srcRect r="35632" b="41894"/>
          <a:stretch/>
        </p:blipFill>
        <p:spPr>
          <a:xfrm>
            <a:off x="8015235" y="126122"/>
            <a:ext cx="4048265" cy="2055601"/>
          </a:xfrm>
          <a:prstGeom prst="rect">
            <a:avLst/>
          </a:prstGeom>
        </p:spPr>
      </p:pic>
      <p:pic>
        <p:nvPicPr>
          <p:cNvPr id="6" name="Picture 5">
            <a:extLst>
              <a:ext uri="{FF2B5EF4-FFF2-40B4-BE49-F238E27FC236}">
                <a16:creationId xmlns:a16="http://schemas.microsoft.com/office/drawing/2014/main" id="{D58C7BE2-8EFA-4CDB-917E-6EF99D463947}"/>
              </a:ext>
            </a:extLst>
          </p:cNvPr>
          <p:cNvPicPr>
            <a:picLocks noChangeAspect="1"/>
          </p:cNvPicPr>
          <p:nvPr/>
        </p:nvPicPr>
        <p:blipFill rotWithShape="1">
          <a:blip r:embed="rId3"/>
          <a:srcRect l="18544" t="12747" r="50000" b="36849"/>
          <a:stretch/>
        </p:blipFill>
        <p:spPr>
          <a:xfrm>
            <a:off x="7295103" y="2386914"/>
            <a:ext cx="4896897" cy="4413624"/>
          </a:xfrm>
          <a:prstGeom prst="rect">
            <a:avLst/>
          </a:prstGeom>
        </p:spPr>
      </p:pic>
      <p:pic>
        <p:nvPicPr>
          <p:cNvPr id="8" name="Picture 7">
            <a:extLst>
              <a:ext uri="{FF2B5EF4-FFF2-40B4-BE49-F238E27FC236}">
                <a16:creationId xmlns:a16="http://schemas.microsoft.com/office/drawing/2014/main" id="{6F89EB77-255B-445F-A6C7-1D5811A0F2CF}"/>
              </a:ext>
            </a:extLst>
          </p:cNvPr>
          <p:cNvPicPr>
            <a:picLocks noChangeAspect="1"/>
          </p:cNvPicPr>
          <p:nvPr/>
        </p:nvPicPr>
        <p:blipFill rotWithShape="1">
          <a:blip r:embed="rId4"/>
          <a:srcRect t="2644" r="91429" b="75988"/>
          <a:stretch/>
        </p:blipFill>
        <p:spPr>
          <a:xfrm>
            <a:off x="4768832" y="3539066"/>
            <a:ext cx="2311075" cy="3240776"/>
          </a:xfrm>
          <a:prstGeom prst="rect">
            <a:avLst/>
          </a:prstGeom>
        </p:spPr>
      </p:pic>
      <p:pic>
        <p:nvPicPr>
          <p:cNvPr id="10" name="Picture 9">
            <a:extLst>
              <a:ext uri="{FF2B5EF4-FFF2-40B4-BE49-F238E27FC236}">
                <a16:creationId xmlns:a16="http://schemas.microsoft.com/office/drawing/2014/main" id="{3FB6D866-2B4C-40F7-8E29-634C81A509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82420" y="3539066"/>
            <a:ext cx="2349207" cy="3240775"/>
          </a:xfrm>
          <a:prstGeom prst="rect">
            <a:avLst/>
          </a:prstGeom>
        </p:spPr>
      </p:pic>
      <p:pic>
        <p:nvPicPr>
          <p:cNvPr id="12" name="Picture 11">
            <a:extLst>
              <a:ext uri="{FF2B5EF4-FFF2-40B4-BE49-F238E27FC236}">
                <a16:creationId xmlns:a16="http://schemas.microsoft.com/office/drawing/2014/main" id="{69C372A8-7921-4966-84CC-AA7E5C9D574E}"/>
              </a:ext>
            </a:extLst>
          </p:cNvPr>
          <p:cNvPicPr>
            <a:picLocks noChangeAspect="1"/>
          </p:cNvPicPr>
          <p:nvPr/>
        </p:nvPicPr>
        <p:blipFill rotWithShape="1">
          <a:blip r:embed="rId6"/>
          <a:srcRect t="2718" r="97539" b="92894"/>
          <a:stretch/>
        </p:blipFill>
        <p:spPr>
          <a:xfrm>
            <a:off x="70751" y="3956309"/>
            <a:ext cx="1207008" cy="1210705"/>
          </a:xfrm>
          <a:prstGeom prst="rect">
            <a:avLst/>
          </a:prstGeom>
        </p:spPr>
      </p:pic>
      <p:pic>
        <p:nvPicPr>
          <p:cNvPr id="14" name="Picture 13">
            <a:extLst>
              <a:ext uri="{FF2B5EF4-FFF2-40B4-BE49-F238E27FC236}">
                <a16:creationId xmlns:a16="http://schemas.microsoft.com/office/drawing/2014/main" id="{39320A6B-78B6-4F18-B10B-24645A054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601" y="3956309"/>
            <a:ext cx="1339373" cy="1339373"/>
          </a:xfrm>
          <a:prstGeom prst="rect">
            <a:avLst/>
          </a:prstGeom>
        </p:spPr>
      </p:pic>
      <p:pic>
        <p:nvPicPr>
          <p:cNvPr id="18" name="Picture 17">
            <a:extLst>
              <a:ext uri="{FF2B5EF4-FFF2-40B4-BE49-F238E27FC236}">
                <a16:creationId xmlns:a16="http://schemas.microsoft.com/office/drawing/2014/main" id="{3729B26B-E3A3-4A92-B761-3C81A80E46F7}"/>
              </a:ext>
            </a:extLst>
          </p:cNvPr>
          <p:cNvPicPr>
            <a:picLocks noChangeAspect="1"/>
          </p:cNvPicPr>
          <p:nvPr/>
        </p:nvPicPr>
        <p:blipFill rotWithShape="1">
          <a:blip r:embed="rId8"/>
          <a:srcRect t="2837" r="97573" b="93068"/>
          <a:stretch/>
        </p:blipFill>
        <p:spPr>
          <a:xfrm>
            <a:off x="70751" y="5283247"/>
            <a:ext cx="1207008" cy="1145424"/>
          </a:xfrm>
          <a:prstGeom prst="rect">
            <a:avLst/>
          </a:prstGeom>
        </p:spPr>
      </p:pic>
    </p:spTree>
    <p:extLst>
      <p:ext uri="{BB962C8B-B14F-4D97-AF65-F5344CB8AC3E}">
        <p14:creationId xmlns:p14="http://schemas.microsoft.com/office/powerpoint/2010/main" val="311808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2286002" y="246749"/>
            <a:ext cx="9905998" cy="1009338"/>
          </a:xfrm>
        </p:spPr>
        <p:txBody>
          <a:bodyPr/>
          <a:lstStyle/>
          <a:p>
            <a:pPr algn="r"/>
            <a:r>
              <a:rPr lang="en-US" u="sng" dirty="0"/>
              <a:t>Pseudo-Filter – Glitch Design</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0" y="246749"/>
            <a:ext cx="5665514" cy="3984885"/>
          </a:xfrm>
        </p:spPr>
        <p:txBody>
          <a:bodyPr anchor="t"/>
          <a:lstStyle/>
          <a:p>
            <a:r>
              <a:rPr lang="en-US" dirty="0"/>
              <a:t>The Following is not a Filter, but it applies the same principals as an actual filter.</a:t>
            </a:r>
          </a:p>
          <a:p>
            <a:r>
              <a:rPr lang="en-US" dirty="0"/>
              <a:t>With more time could build a code algorithm to mimic this effect process.</a:t>
            </a:r>
          </a:p>
          <a:p>
            <a:r>
              <a:rPr lang="en-US" dirty="0"/>
              <a:t>The  following is a glitch effect, done entirely with Aseprite itself  by using manual animalization. </a:t>
            </a:r>
          </a:p>
          <a:p>
            <a:r>
              <a:rPr lang="en-US" dirty="0"/>
              <a:t>Planned on also making a code version of this one but didn’t get that far.</a:t>
            </a:r>
          </a:p>
        </p:txBody>
      </p:sp>
      <p:pic>
        <p:nvPicPr>
          <p:cNvPr id="5" name="Picture 4">
            <a:extLst>
              <a:ext uri="{FF2B5EF4-FFF2-40B4-BE49-F238E27FC236}">
                <a16:creationId xmlns:a16="http://schemas.microsoft.com/office/drawing/2014/main" id="{241A249F-CD7C-487B-92E5-7A18231BF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995" y="3737798"/>
            <a:ext cx="2743200" cy="2743200"/>
          </a:xfrm>
          <a:prstGeom prst="rect">
            <a:avLst/>
          </a:prstGeom>
        </p:spPr>
      </p:pic>
      <p:sp>
        <p:nvSpPr>
          <p:cNvPr id="6" name="Content Placeholder 2">
            <a:extLst>
              <a:ext uri="{FF2B5EF4-FFF2-40B4-BE49-F238E27FC236}">
                <a16:creationId xmlns:a16="http://schemas.microsoft.com/office/drawing/2014/main" id="{BCB049E8-FDD2-40DD-A73F-4377AC59102F}"/>
              </a:ext>
            </a:extLst>
          </p:cNvPr>
          <p:cNvSpPr txBox="1">
            <a:spLocks/>
          </p:cNvSpPr>
          <p:nvPr/>
        </p:nvSpPr>
        <p:spPr>
          <a:xfrm>
            <a:off x="5886995" y="1384663"/>
            <a:ext cx="5665514" cy="5473337"/>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dirty="0"/>
              <a:t>Example Pseudocode for this –</a:t>
            </a:r>
          </a:p>
          <a:p>
            <a:pPr marL="0" indent="0">
              <a:buNone/>
            </a:pPr>
            <a:r>
              <a:rPr lang="en-US" dirty="0"/>
              <a:t>For (each row I in the sprite)</a:t>
            </a:r>
          </a:p>
          <a:p>
            <a:pPr marL="0" indent="0">
              <a:buNone/>
            </a:pPr>
            <a:r>
              <a:rPr lang="en-US" dirty="0"/>
              <a:t>{</a:t>
            </a:r>
          </a:p>
          <a:p>
            <a:pPr marL="0" indent="0">
              <a:buNone/>
            </a:pPr>
            <a:r>
              <a:rPr lang="en-US" dirty="0"/>
              <a:t>For(1 = Random.(1-10) ) {#ten </a:t>
            </a:r>
            <a:r>
              <a:rPr lang="en-US" dirty="0" err="1"/>
              <a:t>pecent</a:t>
            </a:r>
            <a:r>
              <a:rPr lang="en-US" dirty="0"/>
              <a:t> chance</a:t>
            </a:r>
          </a:p>
          <a:p>
            <a:pPr marL="0" indent="0">
              <a:buNone/>
            </a:pPr>
            <a:r>
              <a:rPr lang="en-US" dirty="0"/>
              <a:t>Displace pixels in row by random.(1-3 pixel).+x</a:t>
            </a:r>
          </a:p>
          <a:p>
            <a:pPr marL="0" indent="0">
              <a:buNone/>
            </a:pPr>
            <a:r>
              <a:rPr lang="en-US" dirty="0"/>
              <a:t>#move pixels  by 1 to 3 pixels</a:t>
            </a:r>
          </a:p>
          <a:p>
            <a:pPr marL="0" indent="0">
              <a:buNone/>
            </a:pPr>
            <a:r>
              <a:rPr lang="en-US" dirty="0"/>
              <a:t>}</a:t>
            </a:r>
          </a:p>
          <a:p>
            <a:pPr marL="0" indent="0">
              <a:buNone/>
            </a:pPr>
            <a:r>
              <a:rPr lang="en-US" dirty="0"/>
              <a:t>For(1 = Random.(1-10) ) {#ten percent chance</a:t>
            </a:r>
          </a:p>
          <a:p>
            <a:pPr marL="0" indent="0">
              <a:buNone/>
            </a:pPr>
            <a:r>
              <a:rPr lang="en-US" dirty="0"/>
              <a:t>Displace pixels in row by random.(1-3 pixel).-x</a:t>
            </a:r>
          </a:p>
          <a:p>
            <a:pPr marL="0" indent="0">
              <a:buNone/>
            </a:pPr>
            <a:r>
              <a:rPr lang="en-US" dirty="0"/>
              <a:t>#move pixels  by 1 to 3 pixels left</a:t>
            </a:r>
          </a:p>
          <a:p>
            <a:pPr marL="0" indent="0">
              <a:buNone/>
            </a:pPr>
            <a:r>
              <a:rPr lang="en-US" dirty="0"/>
              <a:t>}</a:t>
            </a:r>
          </a:p>
          <a:p>
            <a:pPr marL="0" indent="0">
              <a:buNone/>
            </a:pPr>
            <a:endParaRPr lang="en-US" dirty="0"/>
          </a:p>
          <a:p>
            <a:pPr marL="0" indent="0">
              <a:buNone/>
            </a:pPr>
            <a:r>
              <a:rPr lang="en-US" dirty="0"/>
              <a:t>}</a:t>
            </a:r>
          </a:p>
        </p:txBody>
      </p:sp>
    </p:spTree>
    <p:extLst>
      <p:ext uri="{BB962C8B-B14F-4D97-AF65-F5344CB8AC3E}">
        <p14:creationId xmlns:p14="http://schemas.microsoft.com/office/powerpoint/2010/main" val="3581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0" y="0"/>
            <a:ext cx="9905998" cy="1009338"/>
          </a:xfrm>
        </p:spPr>
        <p:txBody>
          <a:bodyPr/>
          <a:lstStyle/>
          <a:p>
            <a:r>
              <a:rPr lang="en-US" u="sng" dirty="0"/>
              <a:t>Godot Shaders As Filters</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09448" y="849086"/>
            <a:ext cx="5350826" cy="6008914"/>
          </a:xfrm>
        </p:spPr>
        <p:txBody>
          <a:bodyPr anchor="t"/>
          <a:lstStyle/>
          <a:p>
            <a:r>
              <a:rPr lang="en-US" dirty="0"/>
              <a:t>Game engines have been able dealing with this problem for awhile now.</a:t>
            </a:r>
          </a:p>
          <a:p>
            <a:r>
              <a:rPr lang="en-US" dirty="0"/>
              <a:t>Within Godot Filters are designed via Shaders which allow you to use  them on images of any sizes with rather efficiently on any form of objects, sprites included. </a:t>
            </a:r>
          </a:p>
          <a:p>
            <a:r>
              <a:rPr lang="en-US" dirty="0"/>
              <a:t>The only issue is it uses a completely different code language from </a:t>
            </a:r>
            <a:r>
              <a:rPr lang="en-US" dirty="0" err="1"/>
              <a:t>godot</a:t>
            </a:r>
            <a:endParaRPr lang="en-US" dirty="0"/>
          </a:p>
          <a:p>
            <a:r>
              <a:rPr lang="en-US" dirty="0"/>
              <a:t>Using template project, item I designed my own flash filter as seen here, along with a few other versions of it</a:t>
            </a:r>
          </a:p>
          <a:p>
            <a:r>
              <a:rPr lang="en-US" dirty="0"/>
              <a:t>How shaders work:</a:t>
            </a:r>
          </a:p>
          <a:p>
            <a:pPr lvl="1"/>
            <a:r>
              <a:rPr lang="en-US" dirty="0"/>
              <a:t>Design and code the </a:t>
            </a:r>
            <a:r>
              <a:rPr lang="en-US" dirty="0" err="1"/>
              <a:t>pramaters</a:t>
            </a:r>
            <a:r>
              <a:rPr lang="en-US" dirty="0"/>
              <a:t> into variables</a:t>
            </a:r>
          </a:p>
          <a:p>
            <a:pPr lvl="1"/>
            <a:r>
              <a:rPr lang="en-US" dirty="0"/>
              <a:t>Adjust these variables </a:t>
            </a:r>
            <a:r>
              <a:rPr lang="en-US" dirty="0" err="1"/>
              <a:t>paramaters</a:t>
            </a:r>
            <a:r>
              <a:rPr lang="en-US" dirty="0"/>
              <a:t> then when an action in game occurs that you want as the trigger</a:t>
            </a:r>
          </a:p>
          <a:p>
            <a:endParaRPr lang="en-US" dirty="0"/>
          </a:p>
        </p:txBody>
      </p:sp>
      <p:sp>
        <p:nvSpPr>
          <p:cNvPr id="7" name="TextBox 6">
            <a:extLst>
              <a:ext uri="{FF2B5EF4-FFF2-40B4-BE49-F238E27FC236}">
                <a16:creationId xmlns:a16="http://schemas.microsoft.com/office/drawing/2014/main" id="{5F1CC927-CEF7-47B7-9BEA-97D380227F16}"/>
              </a:ext>
            </a:extLst>
          </p:cNvPr>
          <p:cNvSpPr txBox="1"/>
          <p:nvPr/>
        </p:nvSpPr>
        <p:spPr>
          <a:xfrm>
            <a:off x="5714411" y="1618938"/>
            <a:ext cx="6093822" cy="5078313"/>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dirty="0"/>
              <a:t>#Shader Filter – Pixel art Flash Effect</a:t>
            </a:r>
          </a:p>
          <a:p>
            <a:endParaRPr lang="en-US" dirty="0"/>
          </a:p>
          <a:p>
            <a:r>
              <a:rPr lang="en-US" dirty="0" err="1"/>
              <a:t>shader_type</a:t>
            </a:r>
            <a:r>
              <a:rPr lang="en-US" dirty="0"/>
              <a:t> </a:t>
            </a:r>
            <a:r>
              <a:rPr lang="en-US" dirty="0" err="1"/>
              <a:t>canvas_item</a:t>
            </a:r>
            <a:r>
              <a:rPr lang="en-US" dirty="0"/>
              <a:t>;</a:t>
            </a:r>
          </a:p>
          <a:p>
            <a:endParaRPr lang="en-US" dirty="0"/>
          </a:p>
          <a:p>
            <a:r>
              <a:rPr lang="en-US" dirty="0"/>
              <a:t>uniform vec4 </a:t>
            </a:r>
            <a:r>
              <a:rPr lang="en-US" dirty="0" err="1"/>
              <a:t>flash_color</a:t>
            </a:r>
            <a:r>
              <a:rPr lang="en-US" dirty="0"/>
              <a:t>: </a:t>
            </a:r>
            <a:r>
              <a:rPr lang="en-US" dirty="0" err="1"/>
              <a:t>hint_color</a:t>
            </a:r>
            <a:r>
              <a:rPr lang="en-US" dirty="0"/>
              <a:t> = vec4(1.0);</a:t>
            </a:r>
          </a:p>
          <a:p>
            <a:r>
              <a:rPr lang="en-US" dirty="0"/>
              <a:t>uniform float </a:t>
            </a:r>
            <a:r>
              <a:rPr lang="en-US" dirty="0" err="1"/>
              <a:t>flash_modifier</a:t>
            </a:r>
            <a:r>
              <a:rPr lang="en-US" dirty="0"/>
              <a:t>: </a:t>
            </a:r>
            <a:r>
              <a:rPr lang="en-US" dirty="0" err="1"/>
              <a:t>hint_range</a:t>
            </a:r>
            <a:r>
              <a:rPr lang="en-US" dirty="0"/>
              <a:t>(0.0, 1.0) = 1;</a:t>
            </a:r>
          </a:p>
          <a:p>
            <a:endParaRPr lang="en-US" dirty="0"/>
          </a:p>
          <a:p>
            <a:r>
              <a:rPr lang="en-US" dirty="0"/>
              <a:t>void fragment(){</a:t>
            </a:r>
          </a:p>
          <a:p>
            <a:r>
              <a:rPr lang="en-US" dirty="0"/>
              <a:t>	vec4 color = texture(TEXTURE, UV);</a:t>
            </a:r>
          </a:p>
          <a:p>
            <a:r>
              <a:rPr lang="en-US" dirty="0"/>
              <a:t>	</a:t>
            </a:r>
            <a:r>
              <a:rPr lang="en-US" dirty="0" err="1"/>
              <a:t>color.rgb</a:t>
            </a:r>
            <a:r>
              <a:rPr lang="en-US" dirty="0"/>
              <a:t> = mix(</a:t>
            </a:r>
            <a:r>
              <a:rPr lang="en-US" dirty="0" err="1"/>
              <a:t>color.rgb</a:t>
            </a:r>
            <a:r>
              <a:rPr lang="en-US" dirty="0"/>
              <a:t>, </a:t>
            </a:r>
            <a:r>
              <a:rPr lang="en-US" dirty="0" err="1"/>
              <a:t>flash_color.rgb</a:t>
            </a:r>
            <a:r>
              <a:rPr lang="en-US" dirty="0"/>
              <a:t>, </a:t>
            </a:r>
            <a:r>
              <a:rPr lang="en-US" dirty="0" err="1"/>
              <a:t>flash_modifier</a:t>
            </a:r>
            <a:r>
              <a:rPr lang="en-US" dirty="0"/>
              <a:t>);</a:t>
            </a:r>
          </a:p>
          <a:p>
            <a:r>
              <a:rPr lang="en-US" dirty="0"/>
              <a:t>	COLOR = color;</a:t>
            </a:r>
          </a:p>
          <a:p>
            <a:r>
              <a:rPr lang="en-US" dirty="0"/>
              <a:t>}</a:t>
            </a:r>
          </a:p>
          <a:p>
            <a:endParaRPr lang="en-US" dirty="0"/>
          </a:p>
          <a:p>
            <a:endParaRPr lang="en-US" dirty="0"/>
          </a:p>
          <a:p>
            <a:r>
              <a:rPr lang="en-US" dirty="0"/>
              <a:t># Godot Code to apply the shader on flash hit</a:t>
            </a:r>
          </a:p>
          <a:p>
            <a:endParaRPr lang="en-US" dirty="0"/>
          </a:p>
          <a:p>
            <a:r>
              <a:rPr lang="en-US" dirty="0" err="1"/>
              <a:t>sprite.material.set_shader_param</a:t>
            </a:r>
            <a:r>
              <a:rPr lang="en-US" dirty="0"/>
              <a:t>("flash_modifier",0.5)</a:t>
            </a:r>
          </a:p>
        </p:txBody>
      </p:sp>
    </p:spTree>
    <p:extLst>
      <p:ext uri="{BB962C8B-B14F-4D97-AF65-F5344CB8AC3E}">
        <p14:creationId xmlns:p14="http://schemas.microsoft.com/office/powerpoint/2010/main" val="898123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0" y="0"/>
            <a:ext cx="12192000" cy="1009338"/>
          </a:xfrm>
        </p:spPr>
        <p:txBody>
          <a:bodyPr/>
          <a:lstStyle/>
          <a:p>
            <a:pPr algn="ctr"/>
            <a:r>
              <a:rPr lang="en-US" u="sng" dirty="0"/>
              <a:t>Godot Shaders As Filters</a:t>
            </a:r>
          </a:p>
        </p:txBody>
      </p:sp>
      <p:pic>
        <p:nvPicPr>
          <p:cNvPr id="8" name="Picture 7">
            <a:extLst>
              <a:ext uri="{FF2B5EF4-FFF2-40B4-BE49-F238E27FC236}">
                <a16:creationId xmlns:a16="http://schemas.microsoft.com/office/drawing/2014/main" id="{AD2A41BB-95CC-421E-8B53-CA750B74BF44}"/>
              </a:ext>
            </a:extLst>
          </p:cNvPr>
          <p:cNvPicPr>
            <a:picLocks noChangeAspect="1"/>
          </p:cNvPicPr>
          <p:nvPr/>
        </p:nvPicPr>
        <p:blipFill>
          <a:blip r:embed="rId2"/>
          <a:stretch>
            <a:fillRect/>
          </a:stretch>
        </p:blipFill>
        <p:spPr>
          <a:xfrm>
            <a:off x="754743" y="849086"/>
            <a:ext cx="10682514" cy="6008914"/>
          </a:xfrm>
          <a:prstGeom prst="rect">
            <a:avLst/>
          </a:prstGeom>
        </p:spPr>
      </p:pic>
    </p:spTree>
    <p:extLst>
      <p:ext uri="{BB962C8B-B14F-4D97-AF65-F5344CB8AC3E}">
        <p14:creationId xmlns:p14="http://schemas.microsoft.com/office/powerpoint/2010/main" val="3734733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BCE260-F9B7-4D84-AD17-B51D9D409C47}"/>
              </a:ext>
            </a:extLst>
          </p:cNvPr>
          <p:cNvSpPr>
            <a:spLocks noGrp="1"/>
          </p:cNvSpPr>
          <p:nvPr>
            <p:ph idx="1"/>
          </p:nvPr>
        </p:nvSpPr>
        <p:spPr>
          <a:xfrm>
            <a:off x="213950" y="158929"/>
            <a:ext cx="5572896" cy="6581505"/>
          </a:xfrm>
        </p:spPr>
        <p:txBody>
          <a:bodyPr>
            <a:normAutofit fontScale="92500" lnSpcReduction="10000"/>
          </a:bodyPr>
          <a:lstStyle/>
          <a:p>
            <a:pPr marL="0" indent="0">
              <a:buNone/>
            </a:pPr>
            <a:r>
              <a:rPr lang="en-US" dirty="0"/>
              <a:t>#backdrop </a:t>
            </a:r>
            <a:r>
              <a:rPr lang="en-US" dirty="0" err="1"/>
              <a:t>Silloette</a:t>
            </a:r>
            <a:r>
              <a:rPr lang="en-US" dirty="0"/>
              <a:t> code</a:t>
            </a:r>
          </a:p>
          <a:p>
            <a:pPr marL="0" indent="0">
              <a:buNone/>
            </a:pPr>
            <a:r>
              <a:rPr lang="en-US" dirty="0" err="1"/>
              <a:t>shader_type</a:t>
            </a:r>
            <a:r>
              <a:rPr lang="en-US" dirty="0"/>
              <a:t> </a:t>
            </a:r>
            <a:r>
              <a:rPr lang="en-US" dirty="0" err="1"/>
              <a:t>canvas_item</a:t>
            </a:r>
            <a:r>
              <a:rPr lang="en-US" dirty="0"/>
              <a:t>;</a:t>
            </a:r>
          </a:p>
          <a:p>
            <a:pPr marL="0" indent="0">
              <a:buNone/>
            </a:pPr>
            <a:r>
              <a:rPr lang="en-US" dirty="0" err="1"/>
              <a:t>render_mode</a:t>
            </a:r>
            <a:r>
              <a:rPr lang="en-US" dirty="0"/>
              <a:t> </a:t>
            </a:r>
            <a:r>
              <a:rPr lang="en-US" dirty="0" err="1"/>
              <a:t>blend_mix</a:t>
            </a:r>
            <a:r>
              <a:rPr lang="en-US" dirty="0"/>
              <a:t>;</a:t>
            </a:r>
          </a:p>
          <a:p>
            <a:endParaRPr lang="en-US" dirty="0"/>
          </a:p>
          <a:p>
            <a:pPr marL="0" indent="0">
              <a:buNone/>
            </a:pPr>
            <a:r>
              <a:rPr lang="en-US" dirty="0"/>
              <a:t>uniform vec2 offset = vec2(8.0, 8.0);</a:t>
            </a:r>
          </a:p>
          <a:p>
            <a:pPr marL="0" indent="0">
              <a:buNone/>
            </a:pPr>
            <a:r>
              <a:rPr lang="en-US" dirty="0"/>
              <a:t>uniform vec4 modulate : </a:t>
            </a:r>
            <a:r>
              <a:rPr lang="en-US" dirty="0" err="1"/>
              <a:t>hint_color</a:t>
            </a:r>
            <a:r>
              <a:rPr lang="en-US" dirty="0"/>
              <a:t>;</a:t>
            </a:r>
          </a:p>
          <a:p>
            <a:pPr marL="0" indent="0">
              <a:buNone/>
            </a:pPr>
            <a:endParaRPr lang="en-US" dirty="0"/>
          </a:p>
          <a:p>
            <a:pPr marL="0" indent="0">
              <a:buNone/>
            </a:pPr>
            <a:r>
              <a:rPr lang="en-US" dirty="0"/>
              <a:t>void fragment() {</a:t>
            </a:r>
          </a:p>
          <a:p>
            <a:pPr marL="0" indent="0">
              <a:buNone/>
            </a:pPr>
            <a:r>
              <a:rPr lang="en-US" dirty="0"/>
              <a:t>	vec2 </a:t>
            </a:r>
            <a:r>
              <a:rPr lang="en-US" dirty="0" err="1"/>
              <a:t>ps</a:t>
            </a:r>
            <a:r>
              <a:rPr lang="en-US" dirty="0"/>
              <a:t> = TEXTURE_PIXEL_SIZE;</a:t>
            </a:r>
          </a:p>
          <a:p>
            <a:endParaRPr lang="en-US" dirty="0"/>
          </a:p>
          <a:p>
            <a:pPr marL="0" indent="0">
              <a:buNone/>
            </a:pPr>
            <a:r>
              <a:rPr lang="en-US" dirty="0"/>
              <a:t>vec4 shadow = vec4(</a:t>
            </a:r>
            <a:r>
              <a:rPr lang="en-US" dirty="0" err="1"/>
              <a:t>modulate.rgb</a:t>
            </a:r>
            <a:r>
              <a:rPr lang="en-US" dirty="0"/>
              <a:t>, texture(TEXTURE, UV - offset * </a:t>
            </a:r>
            <a:r>
              <a:rPr lang="en-US" dirty="0" err="1"/>
              <a:t>ps</a:t>
            </a:r>
            <a:r>
              <a:rPr lang="en-US" dirty="0"/>
              <a:t>).a * </a:t>
            </a:r>
            <a:r>
              <a:rPr lang="en-US" dirty="0" err="1"/>
              <a:t>modulate.a</a:t>
            </a:r>
            <a:r>
              <a:rPr lang="en-US" dirty="0"/>
              <a:t>);</a:t>
            </a:r>
          </a:p>
          <a:p>
            <a:pPr marL="0" indent="0">
              <a:buNone/>
            </a:pPr>
            <a:r>
              <a:rPr lang="en-US" dirty="0"/>
              <a:t>	vec4 col = texture(TEXTURE, UV);</a:t>
            </a:r>
          </a:p>
          <a:p>
            <a:endParaRPr lang="en-US" dirty="0"/>
          </a:p>
          <a:p>
            <a:pPr marL="0" indent="0">
              <a:buNone/>
            </a:pPr>
            <a:r>
              <a:rPr lang="en-US" dirty="0"/>
              <a:t>	COLOR = mix(shadow, col, </a:t>
            </a:r>
            <a:r>
              <a:rPr lang="en-US" dirty="0" err="1"/>
              <a:t>col.a</a:t>
            </a:r>
            <a:r>
              <a:rPr lang="en-US" dirty="0"/>
              <a:t>);</a:t>
            </a:r>
          </a:p>
          <a:p>
            <a:pPr marL="0" indent="0">
              <a:buNone/>
            </a:pPr>
            <a:r>
              <a:rPr lang="en-US" dirty="0"/>
              <a:t>}</a:t>
            </a:r>
          </a:p>
          <a:p>
            <a:endParaRPr lang="en-US" dirty="0"/>
          </a:p>
        </p:txBody>
      </p:sp>
      <p:sp>
        <p:nvSpPr>
          <p:cNvPr id="5" name="TextBox 4">
            <a:extLst>
              <a:ext uri="{FF2B5EF4-FFF2-40B4-BE49-F238E27FC236}">
                <a16:creationId xmlns:a16="http://schemas.microsoft.com/office/drawing/2014/main" id="{BF1F1685-4770-401A-A02F-D4874046346E}"/>
              </a:ext>
            </a:extLst>
          </p:cNvPr>
          <p:cNvSpPr txBox="1"/>
          <p:nvPr/>
        </p:nvSpPr>
        <p:spPr>
          <a:xfrm>
            <a:off x="5884228" y="158929"/>
            <a:ext cx="6093822" cy="3139321"/>
          </a:xfrm>
          <a:prstGeom prst="rect">
            <a:avLst/>
          </a:prstGeom>
          <a:noFill/>
        </p:spPr>
        <p:txBody>
          <a:bodyPr wrap="square">
            <a:spAutoFit/>
          </a:bodyPr>
          <a:lstStyle/>
          <a:p>
            <a:r>
              <a:rPr lang="en-US" dirty="0"/>
              <a:t>#Shader outline</a:t>
            </a:r>
          </a:p>
          <a:p>
            <a:endParaRPr lang="en-US" dirty="0"/>
          </a:p>
          <a:p>
            <a:r>
              <a:rPr lang="en-US" dirty="0" err="1"/>
              <a:t>shader_type</a:t>
            </a:r>
            <a:r>
              <a:rPr lang="en-US" dirty="0"/>
              <a:t> </a:t>
            </a:r>
            <a:r>
              <a:rPr lang="en-US" dirty="0" err="1"/>
              <a:t>canvas_item</a:t>
            </a:r>
            <a:r>
              <a:rPr lang="en-US" dirty="0"/>
              <a:t>;</a:t>
            </a:r>
          </a:p>
          <a:p>
            <a:endParaRPr lang="en-US" dirty="0"/>
          </a:p>
          <a:p>
            <a:r>
              <a:rPr lang="en-US" dirty="0" err="1"/>
              <a:t>render_mode</a:t>
            </a:r>
            <a:r>
              <a:rPr lang="en-US" dirty="0"/>
              <a:t> </a:t>
            </a:r>
            <a:r>
              <a:rPr lang="en-US" dirty="0" err="1"/>
              <a:t>blend_mix</a:t>
            </a:r>
            <a:r>
              <a:rPr lang="en-US" dirty="0"/>
              <a:t>;</a:t>
            </a:r>
          </a:p>
          <a:p>
            <a:r>
              <a:rPr lang="en-US" dirty="0"/>
              <a:t>uniform vec4 modulate: </a:t>
            </a:r>
            <a:r>
              <a:rPr lang="en-US" dirty="0" err="1"/>
              <a:t>hint_color</a:t>
            </a:r>
            <a:r>
              <a:rPr lang="en-US" dirty="0"/>
              <a:t>;</a:t>
            </a:r>
          </a:p>
          <a:p>
            <a:endParaRPr lang="en-US" dirty="0"/>
          </a:p>
          <a:p>
            <a:r>
              <a:rPr lang="en-US" dirty="0"/>
              <a:t>void fragment() {</a:t>
            </a:r>
          </a:p>
          <a:p>
            <a:r>
              <a:rPr lang="en-US" dirty="0"/>
              <a:t>	COLOR = vec4(</a:t>
            </a:r>
            <a:r>
              <a:rPr lang="en-US" dirty="0" err="1"/>
              <a:t>modulate.rgb</a:t>
            </a:r>
            <a:r>
              <a:rPr lang="en-US" dirty="0"/>
              <a:t>, texture(TEXTURE, UV).a * </a:t>
            </a:r>
            <a:r>
              <a:rPr lang="en-US" dirty="0" err="1"/>
              <a:t>modulate.a</a:t>
            </a:r>
            <a:r>
              <a:rPr lang="en-US" dirty="0"/>
              <a:t>);</a:t>
            </a:r>
          </a:p>
          <a:p>
            <a:r>
              <a:rPr lang="en-US" dirty="0"/>
              <a:t>}</a:t>
            </a:r>
          </a:p>
        </p:txBody>
      </p:sp>
      <p:sp>
        <p:nvSpPr>
          <p:cNvPr id="10" name="Title 1">
            <a:extLst>
              <a:ext uri="{FF2B5EF4-FFF2-40B4-BE49-F238E27FC236}">
                <a16:creationId xmlns:a16="http://schemas.microsoft.com/office/drawing/2014/main" id="{E4C072AB-9773-4C6B-9198-8BFC95062EBC}"/>
              </a:ext>
            </a:extLst>
          </p:cNvPr>
          <p:cNvSpPr>
            <a:spLocks noGrp="1"/>
          </p:cNvSpPr>
          <p:nvPr>
            <p:ph type="title"/>
          </p:nvPr>
        </p:nvSpPr>
        <p:spPr>
          <a:xfrm>
            <a:off x="5618707" y="4953000"/>
            <a:ext cx="6226039" cy="1905000"/>
          </a:xfrm>
        </p:spPr>
        <p:txBody>
          <a:bodyPr/>
          <a:lstStyle/>
          <a:p>
            <a:r>
              <a:rPr lang="en-US" u="sng" dirty="0"/>
              <a:t>Look at Example Codes From Godot</a:t>
            </a:r>
          </a:p>
        </p:txBody>
      </p:sp>
      <p:sp>
        <p:nvSpPr>
          <p:cNvPr id="11" name="TextBox 10">
            <a:extLst>
              <a:ext uri="{FF2B5EF4-FFF2-40B4-BE49-F238E27FC236}">
                <a16:creationId xmlns:a16="http://schemas.microsoft.com/office/drawing/2014/main" id="{F90BF500-36E9-41B9-B57E-EEDA9A12D589}"/>
              </a:ext>
            </a:extLst>
          </p:cNvPr>
          <p:cNvSpPr txBox="1"/>
          <p:nvPr/>
        </p:nvSpPr>
        <p:spPr>
          <a:xfrm>
            <a:off x="5582784" y="3673567"/>
            <a:ext cx="6093822" cy="1200329"/>
          </a:xfrm>
          <a:prstGeom prst="rect">
            <a:avLst/>
          </a:prstGeom>
          <a:noFill/>
        </p:spPr>
        <p:txBody>
          <a:bodyPr wrap="square">
            <a:spAutoFit/>
          </a:bodyPr>
          <a:lstStyle/>
          <a:p>
            <a:r>
              <a:rPr lang="en-US" dirty="0"/>
              <a:t>Overall, this has been rather complicated as code wise this has been essentially me trying to learn my code language. It’s very intriguing and if an plan on looking into it more so for effects complex art wise.</a:t>
            </a:r>
          </a:p>
        </p:txBody>
      </p:sp>
    </p:spTree>
    <p:extLst>
      <p:ext uri="{BB962C8B-B14F-4D97-AF65-F5344CB8AC3E}">
        <p14:creationId xmlns:p14="http://schemas.microsoft.com/office/powerpoint/2010/main" val="2076225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normAutofit fontScale="90000"/>
          </a:bodyPr>
          <a:lstStyle/>
          <a:p>
            <a:r>
              <a:rPr lang="en-US" u="sng" dirty="0"/>
              <a:t>Examples of Pixel Art Used To It’s Filtering Finest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When it comes to prominent games that have used Filtering with Pixel Art in Recent times the most recent mainline example that can be found is “</a:t>
            </a:r>
            <a:r>
              <a:rPr lang="en-US" dirty="0" err="1"/>
              <a:t>Gato</a:t>
            </a:r>
            <a:r>
              <a:rPr lang="en-US" dirty="0"/>
              <a:t> Roboto” A Pixel-art Metroid-</a:t>
            </a:r>
            <a:r>
              <a:rPr lang="en-US" dirty="0" err="1"/>
              <a:t>vania</a:t>
            </a:r>
            <a:r>
              <a:rPr lang="en-US" dirty="0"/>
              <a:t> (A style of game in which challenges are overcome by collection of things, such as new powers and information), who uses various types of filters  in order to produce interesting effects.</a:t>
            </a:r>
          </a:p>
        </p:txBody>
      </p:sp>
      <p:pic>
        <p:nvPicPr>
          <p:cNvPr id="7" name="Picture 6">
            <a:extLst>
              <a:ext uri="{FF2B5EF4-FFF2-40B4-BE49-F238E27FC236}">
                <a16:creationId xmlns:a16="http://schemas.microsoft.com/office/drawing/2014/main" id="{EBB1886E-18A0-4C8D-B1E7-51842561F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724" y="4472788"/>
            <a:ext cx="4229100" cy="2381250"/>
          </a:xfrm>
          <a:prstGeom prst="rect">
            <a:avLst/>
          </a:prstGeom>
        </p:spPr>
      </p:pic>
      <p:pic>
        <p:nvPicPr>
          <p:cNvPr id="5" name="Picture 4">
            <a:extLst>
              <a:ext uri="{FF2B5EF4-FFF2-40B4-BE49-F238E27FC236}">
                <a16:creationId xmlns:a16="http://schemas.microsoft.com/office/drawing/2014/main" id="{EAC7CAA0-F125-4495-B64D-5EADF9B1A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72788"/>
            <a:ext cx="4229100" cy="2385212"/>
          </a:xfrm>
          <a:prstGeom prst="rect">
            <a:avLst/>
          </a:prstGeom>
        </p:spPr>
      </p:pic>
      <p:pic>
        <p:nvPicPr>
          <p:cNvPr id="9" name="Picture 8">
            <a:extLst>
              <a:ext uri="{FF2B5EF4-FFF2-40B4-BE49-F238E27FC236}">
                <a16:creationId xmlns:a16="http://schemas.microsoft.com/office/drawing/2014/main" id="{F0950CA3-EB65-4230-841F-256603C89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875" y="3798757"/>
            <a:ext cx="5462492" cy="3072652"/>
          </a:xfrm>
          <a:prstGeom prst="rect">
            <a:avLst/>
          </a:prstGeom>
        </p:spPr>
      </p:pic>
    </p:spTree>
    <p:extLst>
      <p:ext uri="{BB962C8B-B14F-4D97-AF65-F5344CB8AC3E}">
        <p14:creationId xmlns:p14="http://schemas.microsoft.com/office/powerpoint/2010/main" val="177615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124314"/>
            <a:ext cx="9905998" cy="1009338"/>
          </a:xfrm>
        </p:spPr>
        <p:txBody>
          <a:bodyPr/>
          <a:lstStyle/>
          <a:p>
            <a:r>
              <a:rPr lang="en-US" u="sng" dirty="0"/>
              <a:t>Making the Filter Fit the Art – Examples</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882443"/>
            <a:ext cx="9905998" cy="3984885"/>
          </a:xfrm>
        </p:spPr>
        <p:txBody>
          <a:bodyPr anchor="t"/>
          <a:lstStyle/>
          <a:p>
            <a:r>
              <a:rPr lang="en-US" dirty="0"/>
              <a:t>Another Interesting Example, showcased by Tim </a:t>
            </a:r>
            <a:r>
              <a:rPr lang="en-US" dirty="0" err="1"/>
              <a:t>Soret</a:t>
            </a:r>
            <a:r>
              <a:rPr lang="en-US" dirty="0"/>
              <a:t> is a actually with filtering you can apply rotational effects and motions to pixel art directly without having a jitter effect. This rather recently came into invention in 2018 with “</a:t>
            </a:r>
            <a:r>
              <a:rPr lang="en-US" dirty="0" err="1"/>
              <a:t>Octopath</a:t>
            </a:r>
            <a:r>
              <a:rPr lang="en-US" dirty="0"/>
              <a:t> Traveler” wanted to apply non-jittering effects to they’re characters sprites in combat.</a:t>
            </a:r>
          </a:p>
        </p:txBody>
      </p:sp>
      <p:pic>
        <p:nvPicPr>
          <p:cNvPr id="5" name="Picture 4">
            <a:extLst>
              <a:ext uri="{FF2B5EF4-FFF2-40B4-BE49-F238E27FC236}">
                <a16:creationId xmlns:a16="http://schemas.microsoft.com/office/drawing/2014/main" id="{8ABDEF70-A024-4A53-A83B-C09A3122D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716" y="2332342"/>
            <a:ext cx="7803801" cy="4401344"/>
          </a:xfrm>
          <a:prstGeom prst="rect">
            <a:avLst/>
          </a:prstGeom>
        </p:spPr>
      </p:pic>
      <p:pic>
        <p:nvPicPr>
          <p:cNvPr id="1026" name="Picture 2" descr="Final">
            <a:extLst>
              <a:ext uri="{FF2B5EF4-FFF2-40B4-BE49-F238E27FC236}">
                <a16:creationId xmlns:a16="http://schemas.microsoft.com/office/drawing/2014/main" id="{EE40F4F7-A1A1-4FF6-A21D-14A1A6321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84" y="3009953"/>
            <a:ext cx="371475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87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dirty="0"/>
              <a:t>Overview</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Introduction To Pixel-Art and Image Filters </a:t>
            </a:r>
          </a:p>
          <a:p>
            <a:r>
              <a:rPr lang="en-US" dirty="0"/>
              <a:t>Can Filtering be used on Pixel-art? (Well Yes, but Actually No)</a:t>
            </a:r>
          </a:p>
          <a:p>
            <a:r>
              <a:rPr lang="en-US" dirty="0"/>
              <a:t>Problems With Pixel-art using Filters</a:t>
            </a:r>
          </a:p>
          <a:p>
            <a:r>
              <a:rPr lang="en-US" dirty="0"/>
              <a:t>What Filters Work With Pixel-Art</a:t>
            </a:r>
          </a:p>
          <a:p>
            <a:r>
              <a:rPr lang="en-US" dirty="0"/>
              <a:t>How To Filter Pixel-art </a:t>
            </a:r>
          </a:p>
          <a:p>
            <a:r>
              <a:rPr lang="en-US" dirty="0"/>
              <a:t>My Code Examples</a:t>
            </a:r>
          </a:p>
          <a:p>
            <a:r>
              <a:rPr lang="en-US" dirty="0"/>
              <a:t>Examples of Pixel Art Used To It’s Filtering Finest</a:t>
            </a:r>
          </a:p>
          <a:p>
            <a:endParaRPr lang="en-US" u="sng" dirty="0"/>
          </a:p>
          <a:p>
            <a:endParaRPr lang="en-US" dirty="0"/>
          </a:p>
          <a:p>
            <a:endParaRPr lang="en-US" dirty="0"/>
          </a:p>
        </p:txBody>
      </p:sp>
      <p:pic>
        <p:nvPicPr>
          <p:cNvPr id="3074" name="Picture 2" descr="Parasol Kirbys | Kirby Live Radio Wiki | Fandom">
            <a:extLst>
              <a:ext uri="{FF2B5EF4-FFF2-40B4-BE49-F238E27FC236}">
                <a16:creationId xmlns:a16="http://schemas.microsoft.com/office/drawing/2014/main" id="{2D85B66E-31B0-4AE7-888D-0E10D48CB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85725"/>
            <a:ext cx="3429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944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0" y="247146"/>
            <a:ext cx="6229350" cy="1009338"/>
          </a:xfrm>
        </p:spPr>
        <p:txBody>
          <a:bodyPr>
            <a:normAutofit fontScale="90000"/>
          </a:bodyPr>
          <a:lstStyle/>
          <a:p>
            <a:r>
              <a:rPr lang="en-US" u="sng" dirty="0"/>
              <a:t>Other uses of filters in pixel art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 y="1662623"/>
            <a:ext cx="6705600" cy="3984885"/>
          </a:xfrm>
        </p:spPr>
        <p:txBody>
          <a:bodyPr anchor="t"/>
          <a:lstStyle/>
          <a:p>
            <a:pPr marL="0" indent="0">
              <a:buNone/>
            </a:pPr>
            <a:r>
              <a:rPr lang="en-US" dirty="0"/>
              <a:t>A last bit of info I found about image filtering was how base filtering algorithms can be used to change how filters render various properties of the pixels Base Rendering.</a:t>
            </a:r>
          </a:p>
          <a:p>
            <a:pPr marL="0" indent="0">
              <a:buNone/>
            </a:pPr>
            <a:r>
              <a:rPr lang="en-US" dirty="0"/>
              <a:t>Overall, the base types of rendering each have there own forms of advantages and disadvantages  as can be seen by the example</a:t>
            </a:r>
          </a:p>
        </p:txBody>
      </p:sp>
      <p:pic>
        <p:nvPicPr>
          <p:cNvPr id="2052" name="Picture 4">
            <a:extLst>
              <a:ext uri="{FF2B5EF4-FFF2-40B4-BE49-F238E27FC236}">
                <a16:creationId xmlns:a16="http://schemas.microsoft.com/office/drawing/2014/main" id="{E10926C9-3765-43C2-BA54-1DC66B444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783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Conclusion</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Overall, filters are not built with pixel-art in mind out of the box.</a:t>
            </a:r>
          </a:p>
          <a:p>
            <a:r>
              <a:rPr lang="en-US" dirty="0"/>
              <a:t>This is due to pixel art limitations in things such as sizes and pallets</a:t>
            </a:r>
          </a:p>
          <a:p>
            <a:r>
              <a:rPr lang="en-US" dirty="0"/>
              <a:t>It is however possible to engineer filters or pixel-art to work with the other one to varying degrees of success </a:t>
            </a:r>
          </a:p>
          <a:p>
            <a:r>
              <a:rPr lang="en-US" dirty="0"/>
              <a:t>While often not used much with pixel art, filtering can both improve visuals appeal and fix glitches with rendering in your artwork</a:t>
            </a:r>
          </a:p>
        </p:txBody>
      </p:sp>
    </p:spTree>
    <p:extLst>
      <p:ext uri="{BB962C8B-B14F-4D97-AF65-F5344CB8AC3E}">
        <p14:creationId xmlns:p14="http://schemas.microsoft.com/office/powerpoint/2010/main" val="1598274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dirty="0"/>
              <a:t>References </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Found within the Report</a:t>
            </a:r>
          </a:p>
        </p:txBody>
      </p:sp>
    </p:spTree>
    <p:extLst>
      <p:ext uri="{BB962C8B-B14F-4D97-AF65-F5344CB8AC3E}">
        <p14:creationId xmlns:p14="http://schemas.microsoft.com/office/powerpoint/2010/main" val="317685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F745-F1E1-4E90-8BC5-1C479D633DB1}"/>
              </a:ext>
            </a:extLst>
          </p:cNvPr>
          <p:cNvSpPr>
            <a:spLocks noGrp="1"/>
          </p:cNvSpPr>
          <p:nvPr>
            <p:ph type="ctrTitle"/>
          </p:nvPr>
        </p:nvSpPr>
        <p:spPr/>
        <p:txBody>
          <a:bodyPr/>
          <a:lstStyle/>
          <a:p>
            <a:r>
              <a:rPr lang="en-US" dirty="0"/>
              <a:t>Thank You For Your </a:t>
            </a:r>
            <a:r>
              <a:rPr lang="en-US" dirty="0" err="1"/>
              <a:t>tIME</a:t>
            </a:r>
            <a:r>
              <a:rPr lang="en-US" dirty="0"/>
              <a:t>!</a:t>
            </a:r>
          </a:p>
        </p:txBody>
      </p:sp>
      <p:sp>
        <p:nvSpPr>
          <p:cNvPr id="3" name="Subtitle 2">
            <a:extLst>
              <a:ext uri="{FF2B5EF4-FFF2-40B4-BE49-F238E27FC236}">
                <a16:creationId xmlns:a16="http://schemas.microsoft.com/office/drawing/2014/main" id="{A0A0C7C0-8DC9-4660-95A0-AA04E2241759}"/>
              </a:ext>
            </a:extLst>
          </p:cNvPr>
          <p:cNvSpPr>
            <a:spLocks noGrp="1"/>
          </p:cNvSpPr>
          <p:nvPr>
            <p:ph type="subTitle" idx="1"/>
          </p:nvPr>
        </p:nvSpPr>
        <p:spPr>
          <a:xfrm>
            <a:off x="1751012" y="3886200"/>
            <a:ext cx="8676222" cy="485775"/>
          </a:xfrm>
        </p:spPr>
        <p:txBody>
          <a:bodyPr/>
          <a:lstStyle/>
          <a:p>
            <a:r>
              <a:rPr lang="en-US" sz="1800" b="1" i="1" dirty="0">
                <a:effectLst/>
                <a:latin typeface="Times New Roman" panose="02020603050405020304" pitchFamily="18" charset="0"/>
                <a:ea typeface="MS Mincho" panose="02020609040205080304" pitchFamily="49" charset="-128"/>
              </a:rPr>
              <a:t>Any Questions?</a:t>
            </a:r>
            <a:endParaRPr lang="en-US" sz="1800" dirty="0">
              <a:effectLst/>
              <a:latin typeface="Times New Roman" panose="02020603050405020304" pitchFamily="18" charset="0"/>
              <a:ea typeface="Times New Roman" panose="02020603050405020304" pitchFamily="18" charset="0"/>
            </a:endParaRPr>
          </a:p>
        </p:txBody>
      </p:sp>
      <p:pic>
        <p:nvPicPr>
          <p:cNvPr id="2052" name="Picture 4" descr="Walking Sword Kirby animation | Movie nerd, Gif, Kirby">
            <a:extLst>
              <a:ext uri="{FF2B5EF4-FFF2-40B4-BE49-F238E27FC236}">
                <a16:creationId xmlns:a16="http://schemas.microsoft.com/office/drawing/2014/main" id="{B0381A1A-A706-4FE1-A084-BF61D1D1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1492898" y="1295401"/>
            <a:ext cx="1492898"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68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3.33333E-6 L 1.14636 -0.00139 " pathEditMode="relative" rAng="0" ptsTypes="AA">
                                      <p:cBhvr>
                                        <p:cTn id="6" dur="7000" fill="hold"/>
                                        <p:tgtEl>
                                          <p:spTgt spid="2052"/>
                                        </p:tgtEl>
                                        <p:attrNameLst>
                                          <p:attrName>ppt_x</p:attrName>
                                          <p:attrName>ppt_y</p:attrName>
                                        </p:attrNameLst>
                                      </p:cBhvr>
                                      <p:rCtr x="5726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Introduction To Pixel-Art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normAutofit/>
          </a:bodyPr>
          <a:lstStyle/>
          <a:p>
            <a:r>
              <a:rPr lang="en-US" dirty="0"/>
              <a:t>“Pixel-art … is a form of digital art, drawn with software, whereby images are built with the exclusive and intentional placement of pixels.” – Wikipedia </a:t>
            </a:r>
          </a:p>
          <a:p>
            <a:r>
              <a:rPr lang="en-US" dirty="0"/>
              <a:t>While the overall definition of pixel art is up for debate, the general consensuses that pixel-art is where each and every pixel placed onto the screen has a purpose for the placement and once can tell what that purpose is by looking at the image as a whole.</a:t>
            </a:r>
          </a:p>
          <a:p>
            <a:r>
              <a:rPr lang="en-US" dirty="0"/>
              <a:t>Was originally invented when computers had to low of resolution to be able to generate higher quality graphics, as a method </a:t>
            </a:r>
          </a:p>
          <a:p>
            <a:r>
              <a:rPr lang="en-US" dirty="0"/>
              <a:t>While no longer required is still heavily used in both art and media to this day</a:t>
            </a:r>
          </a:p>
          <a:p>
            <a:r>
              <a:rPr lang="en-US" dirty="0"/>
              <a:t>Most common uses is in the indie game development (Smaller Game </a:t>
            </a:r>
            <a:r>
              <a:rPr lang="en-US" dirty="0" err="1"/>
              <a:t>Companys</a:t>
            </a:r>
            <a:r>
              <a:rPr lang="en-US" dirty="0"/>
              <a:t>)</a:t>
            </a:r>
          </a:p>
        </p:txBody>
      </p:sp>
    </p:spTree>
    <p:extLst>
      <p:ext uri="{BB962C8B-B14F-4D97-AF65-F5344CB8AC3E}">
        <p14:creationId xmlns:p14="http://schemas.microsoft.com/office/powerpoint/2010/main" val="367009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0" y="0"/>
            <a:ext cx="9905998" cy="1009338"/>
          </a:xfrm>
        </p:spPr>
        <p:txBody>
          <a:bodyPr/>
          <a:lstStyle/>
          <a:p>
            <a:r>
              <a:rPr lang="en-US" u="sng" dirty="0"/>
              <a:t>Pixel Art Examples</a:t>
            </a:r>
          </a:p>
        </p:txBody>
      </p:sp>
      <p:pic>
        <p:nvPicPr>
          <p:cNvPr id="1026" name="Picture 2">
            <a:extLst>
              <a:ext uri="{FF2B5EF4-FFF2-40B4-BE49-F238E27FC236}">
                <a16:creationId xmlns:a16="http://schemas.microsoft.com/office/drawing/2014/main" id="{E8001EB9-E185-4AFF-9166-CCA9E9A42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9906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2CDA7E-DC12-4BEA-89F4-4E910834A700}"/>
              </a:ext>
            </a:extLst>
          </p:cNvPr>
          <p:cNvSpPr txBox="1"/>
          <p:nvPr/>
        </p:nvSpPr>
        <p:spPr>
          <a:xfrm>
            <a:off x="285750" y="3571875"/>
            <a:ext cx="2400300" cy="923330"/>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Wizard Portrait Example (Wikipedia)</a:t>
            </a:r>
          </a:p>
        </p:txBody>
      </p:sp>
      <p:pic>
        <p:nvPicPr>
          <p:cNvPr id="6" name="Picture 5">
            <a:extLst>
              <a:ext uri="{FF2B5EF4-FFF2-40B4-BE49-F238E27FC236}">
                <a16:creationId xmlns:a16="http://schemas.microsoft.com/office/drawing/2014/main" id="{1BD1E600-B1DC-448C-8617-1CB02990F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859" y="104774"/>
            <a:ext cx="3883379" cy="2438401"/>
          </a:xfrm>
          <a:prstGeom prst="rect">
            <a:avLst/>
          </a:prstGeom>
        </p:spPr>
      </p:pic>
      <p:sp>
        <p:nvSpPr>
          <p:cNvPr id="8" name="TextBox 7">
            <a:extLst>
              <a:ext uri="{FF2B5EF4-FFF2-40B4-BE49-F238E27FC236}">
                <a16:creationId xmlns:a16="http://schemas.microsoft.com/office/drawing/2014/main" id="{BE62E9F4-1F79-43E4-84B1-CD11C0677EB5}"/>
              </a:ext>
            </a:extLst>
          </p:cNvPr>
          <p:cNvSpPr txBox="1"/>
          <p:nvPr/>
        </p:nvSpPr>
        <p:spPr>
          <a:xfrm>
            <a:off x="4363859" y="2647949"/>
            <a:ext cx="3989566"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Assorted Characters(Myself)</a:t>
            </a:r>
          </a:p>
        </p:txBody>
      </p:sp>
      <p:pic>
        <p:nvPicPr>
          <p:cNvPr id="1030" name="Picture 6" descr="Pixel Offline T-Rex Dinosaur - Black Edition&quot; Art Board Print by  zombieoummy | Redbubble">
            <a:extLst>
              <a:ext uri="{FF2B5EF4-FFF2-40B4-BE49-F238E27FC236}">
                <a16:creationId xmlns:a16="http://schemas.microsoft.com/office/drawing/2014/main" id="{A354EB39-85B0-4710-ACF1-BD56C623B86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9528" t="25758" r="23233" b="26263"/>
          <a:stretch/>
        </p:blipFill>
        <p:spPr bwMode="auto">
          <a:xfrm>
            <a:off x="9677399" y="504669"/>
            <a:ext cx="1619251" cy="1809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521F834-3E35-4AE2-B0B0-62C4EBE26D63}"/>
              </a:ext>
            </a:extLst>
          </p:cNvPr>
          <p:cNvSpPr txBox="1"/>
          <p:nvPr/>
        </p:nvSpPr>
        <p:spPr>
          <a:xfrm>
            <a:off x="8790163" y="2370950"/>
            <a:ext cx="3011312"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Google’s Error Dino</a:t>
            </a:r>
          </a:p>
        </p:txBody>
      </p:sp>
      <p:pic>
        <p:nvPicPr>
          <p:cNvPr id="1036" name="Picture 12" descr="A Kirby Retrospective: From Game Boy To Nintendo Switch - Feature -  Nintendo Life">
            <a:extLst>
              <a:ext uri="{FF2B5EF4-FFF2-40B4-BE49-F238E27FC236}">
                <a16:creationId xmlns:a16="http://schemas.microsoft.com/office/drawing/2014/main" id="{0948852A-2B2D-4687-9E4E-6DC7A8F27B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8050" y="3198567"/>
            <a:ext cx="3238500" cy="29146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887E97F-F668-4124-BA6A-435315EC8191}"/>
              </a:ext>
            </a:extLst>
          </p:cNvPr>
          <p:cNvSpPr txBox="1"/>
          <p:nvPr/>
        </p:nvSpPr>
        <p:spPr>
          <a:xfrm>
            <a:off x="3314700" y="6294503"/>
            <a:ext cx="3486150"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Kirby’s Dreamland (Nintendo) </a:t>
            </a:r>
          </a:p>
        </p:txBody>
      </p:sp>
      <p:sp>
        <p:nvSpPr>
          <p:cNvPr id="16" name="TextBox 15">
            <a:extLst>
              <a:ext uri="{FF2B5EF4-FFF2-40B4-BE49-F238E27FC236}">
                <a16:creationId xmlns:a16="http://schemas.microsoft.com/office/drawing/2014/main" id="{25ADD551-E9BC-42C5-82A8-8F05FD8B78E1}"/>
              </a:ext>
            </a:extLst>
          </p:cNvPr>
          <p:cNvSpPr txBox="1"/>
          <p:nvPr/>
        </p:nvSpPr>
        <p:spPr>
          <a:xfrm>
            <a:off x="509587" y="5505384"/>
            <a:ext cx="1952625" cy="646331"/>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And Many, Many, More!!!</a:t>
            </a:r>
          </a:p>
        </p:txBody>
      </p:sp>
      <p:pic>
        <p:nvPicPr>
          <p:cNvPr id="1038" name="Picture 14" descr="Sonic Mania Screenshots">
            <a:extLst>
              <a:ext uri="{FF2B5EF4-FFF2-40B4-BE49-F238E27FC236}">
                <a16:creationId xmlns:a16="http://schemas.microsoft.com/office/drawing/2014/main" id="{A59F8FAC-4DF3-4124-AEC4-3C0A476D01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019" y="3429000"/>
            <a:ext cx="4814231" cy="272271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049D1C7-EFE7-4C76-9A43-0008B6F5514B}"/>
              </a:ext>
            </a:extLst>
          </p:cNvPr>
          <p:cNvSpPr txBox="1"/>
          <p:nvPr/>
        </p:nvSpPr>
        <p:spPr>
          <a:xfrm>
            <a:off x="7633172" y="6293630"/>
            <a:ext cx="3486150"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Sonic Mania (Sega) </a:t>
            </a:r>
          </a:p>
        </p:txBody>
      </p:sp>
    </p:spTree>
    <p:extLst>
      <p:ext uri="{BB962C8B-B14F-4D97-AF65-F5344CB8AC3E}">
        <p14:creationId xmlns:p14="http://schemas.microsoft.com/office/powerpoint/2010/main" val="44005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Introduction To Image Filters </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Image Filters, In terms of this Study – “The process of filtering is also known as convolving a mask with an image. As  this  process  is  same  of  convolution  so  filter  masks  are  also  known  as convolution masks” – (Lecture Notes Computer Vision)</a:t>
            </a:r>
          </a:p>
          <a:p>
            <a:r>
              <a:rPr lang="en-US" dirty="0"/>
              <a:t>In more simplistic terms, it is a way of adjusting an image that can use an algorithm based code or procedure in order to produce a certain effect. </a:t>
            </a:r>
          </a:p>
          <a:p>
            <a:r>
              <a:rPr lang="en-US" dirty="0"/>
              <a:t>What effect the filter has depends on the goal of the filters, it could change colors, apply outlines, blur images, or entirely different effects.</a:t>
            </a:r>
          </a:p>
        </p:txBody>
      </p:sp>
    </p:spTree>
    <p:extLst>
      <p:ext uri="{BB962C8B-B14F-4D97-AF65-F5344CB8AC3E}">
        <p14:creationId xmlns:p14="http://schemas.microsoft.com/office/powerpoint/2010/main" val="238322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2286002" y="57462"/>
            <a:ext cx="9905998" cy="1009338"/>
          </a:xfrm>
        </p:spPr>
        <p:txBody>
          <a:bodyPr/>
          <a:lstStyle/>
          <a:p>
            <a:pPr algn="r"/>
            <a:r>
              <a:rPr lang="en-US" u="sng" dirty="0"/>
              <a:t>Image Filters Examples</a:t>
            </a:r>
          </a:p>
        </p:txBody>
      </p:sp>
      <p:sp>
        <p:nvSpPr>
          <p:cNvPr id="4" name="TextBox 3">
            <a:extLst>
              <a:ext uri="{FF2B5EF4-FFF2-40B4-BE49-F238E27FC236}">
                <a16:creationId xmlns:a16="http://schemas.microsoft.com/office/drawing/2014/main" id="{6264088F-3D14-4A13-969C-6D1F191DE4D6}"/>
              </a:ext>
            </a:extLst>
          </p:cNvPr>
          <p:cNvSpPr txBox="1"/>
          <p:nvPr/>
        </p:nvSpPr>
        <p:spPr>
          <a:xfrm>
            <a:off x="185736" y="2200275"/>
            <a:ext cx="5000625"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Box Filter Using OpenCV</a:t>
            </a:r>
          </a:p>
        </p:txBody>
      </p:sp>
      <p:pic>
        <p:nvPicPr>
          <p:cNvPr id="4100" name="Picture 4" descr="Image filtering techniques in OpenCV">
            <a:extLst>
              <a:ext uri="{FF2B5EF4-FFF2-40B4-BE49-F238E27FC236}">
                <a16:creationId xmlns:a16="http://schemas.microsoft.com/office/drawing/2014/main" id="{2970367D-B485-4A65-9D75-A528708C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 y="259332"/>
            <a:ext cx="5000625" cy="183616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Java Servlet Filters. Servlet Filters are used to intercept a… | by Kasun  Dharmadasa | Medium">
            <a:extLst>
              <a:ext uri="{FF2B5EF4-FFF2-40B4-BE49-F238E27FC236}">
                <a16:creationId xmlns:a16="http://schemas.microsoft.com/office/drawing/2014/main" id="{8FC183F7-2FB1-4AC0-9B49-3F23597DA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341" y="1066800"/>
            <a:ext cx="6717678" cy="3829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1BB7FE-C179-459A-8544-B907A49A6331}"/>
              </a:ext>
            </a:extLst>
          </p:cNvPr>
          <p:cNvSpPr txBox="1"/>
          <p:nvPr/>
        </p:nvSpPr>
        <p:spPr>
          <a:xfrm>
            <a:off x="5330341" y="5038725"/>
            <a:ext cx="6717678"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Assorted Color Filter Effects – Java servlet Filters</a:t>
            </a:r>
          </a:p>
        </p:txBody>
      </p:sp>
      <p:pic>
        <p:nvPicPr>
          <p:cNvPr id="4104" name="Picture 8" descr="FREE ✨] Line Art Photoshop Tutorial &amp; Action">
            <a:extLst>
              <a:ext uri="{FF2B5EF4-FFF2-40B4-BE49-F238E27FC236}">
                <a16:creationId xmlns:a16="http://schemas.microsoft.com/office/drawing/2014/main" id="{06CFC505-BF7B-486A-8B25-3A4C4D462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44" y="2809874"/>
            <a:ext cx="3723756" cy="27336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E6D6CBB-914F-4ECD-95A5-6193F4FF1598}"/>
              </a:ext>
            </a:extLst>
          </p:cNvPr>
          <p:cNvSpPr txBox="1"/>
          <p:nvPr/>
        </p:nvSpPr>
        <p:spPr>
          <a:xfrm>
            <a:off x="204786" y="5699640"/>
            <a:ext cx="4614864"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Line Art Filtering - Photoshop</a:t>
            </a:r>
          </a:p>
        </p:txBody>
      </p:sp>
    </p:spTree>
    <p:extLst>
      <p:ext uri="{BB962C8B-B14F-4D97-AF65-F5344CB8AC3E}">
        <p14:creationId xmlns:p14="http://schemas.microsoft.com/office/powerpoint/2010/main" val="1315755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E9BE-5D63-4663-92C2-17BD180461D6}"/>
              </a:ext>
            </a:extLst>
          </p:cNvPr>
          <p:cNvSpPr>
            <a:spLocks noGrp="1"/>
          </p:cNvSpPr>
          <p:nvPr>
            <p:ph type="title"/>
          </p:nvPr>
        </p:nvSpPr>
        <p:spPr>
          <a:xfrm>
            <a:off x="1857375" y="3590472"/>
            <a:ext cx="10029825" cy="1468800"/>
          </a:xfrm>
        </p:spPr>
        <p:txBody>
          <a:bodyPr/>
          <a:lstStyle/>
          <a:p>
            <a:r>
              <a:rPr lang="en-US" u="sng" dirty="0"/>
              <a:t>So, Can Filters Be Used On Pixel Art?</a:t>
            </a:r>
          </a:p>
        </p:txBody>
      </p:sp>
      <p:sp>
        <p:nvSpPr>
          <p:cNvPr id="3" name="Text Placeholder 2">
            <a:extLst>
              <a:ext uri="{FF2B5EF4-FFF2-40B4-BE49-F238E27FC236}">
                <a16:creationId xmlns:a16="http://schemas.microsoft.com/office/drawing/2014/main" id="{D08EEC02-F485-4F3F-A423-854211F35ED7}"/>
              </a:ext>
            </a:extLst>
          </p:cNvPr>
          <p:cNvSpPr>
            <a:spLocks noGrp="1"/>
          </p:cNvSpPr>
          <p:nvPr>
            <p:ph type="body" idx="1"/>
          </p:nvPr>
        </p:nvSpPr>
        <p:spPr>
          <a:xfrm>
            <a:off x="3171824" y="5125835"/>
            <a:ext cx="8686801" cy="860400"/>
          </a:xfrm>
        </p:spPr>
        <p:txBody>
          <a:bodyPr/>
          <a:lstStyle/>
          <a:p>
            <a:r>
              <a:rPr lang="en-US" dirty="0"/>
              <a:t>Well, in the technical sense yes, but in a practical sense no.</a:t>
            </a:r>
          </a:p>
          <a:p>
            <a:r>
              <a:rPr lang="en-US" dirty="0"/>
              <a:t>It greatly depends on the type of filter and type of pixel art given  </a:t>
            </a:r>
          </a:p>
        </p:txBody>
      </p:sp>
      <p:pic>
        <p:nvPicPr>
          <p:cNvPr id="4" name="Picture 3">
            <a:extLst>
              <a:ext uri="{FF2B5EF4-FFF2-40B4-BE49-F238E27FC236}">
                <a16:creationId xmlns:a16="http://schemas.microsoft.com/office/drawing/2014/main" id="{5E546852-1BE4-488B-A024-8441B1220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526" y="1"/>
            <a:ext cx="3190874" cy="1989604"/>
          </a:xfrm>
          <a:prstGeom prst="rect">
            <a:avLst/>
          </a:prstGeom>
        </p:spPr>
      </p:pic>
      <p:pic>
        <p:nvPicPr>
          <p:cNvPr id="6" name="Picture 5">
            <a:extLst>
              <a:ext uri="{FF2B5EF4-FFF2-40B4-BE49-F238E27FC236}">
                <a16:creationId xmlns:a16="http://schemas.microsoft.com/office/drawing/2014/main" id="{B06002A7-93AC-4F03-83BC-52AA374DD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7" y="638750"/>
            <a:ext cx="4223798" cy="2633662"/>
          </a:xfrm>
          <a:prstGeom prst="rect">
            <a:avLst/>
          </a:prstGeom>
        </p:spPr>
      </p:pic>
      <p:sp>
        <p:nvSpPr>
          <p:cNvPr id="9" name="Arrow: Right 8">
            <a:extLst>
              <a:ext uri="{FF2B5EF4-FFF2-40B4-BE49-F238E27FC236}">
                <a16:creationId xmlns:a16="http://schemas.microsoft.com/office/drawing/2014/main" id="{C4A7669B-B24E-40C5-B052-0A2C1167BFED}"/>
              </a:ext>
            </a:extLst>
          </p:cNvPr>
          <p:cNvSpPr/>
          <p:nvPr/>
        </p:nvSpPr>
        <p:spPr>
          <a:xfrm rot="20563819">
            <a:off x="4665998" y="987674"/>
            <a:ext cx="2421315" cy="465088"/>
          </a:xfrm>
          <a:prstGeom prst="rightArrow">
            <a:avLst>
              <a:gd name="adj1" fmla="val 50000"/>
              <a:gd name="adj2" fmla="val 101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EC8F273-B979-41D4-AACA-B99501124BD7}"/>
              </a:ext>
            </a:extLst>
          </p:cNvPr>
          <p:cNvSpPr/>
          <p:nvPr/>
        </p:nvSpPr>
        <p:spPr>
          <a:xfrm rot="1036181" flipV="1">
            <a:off x="4703827" y="2394311"/>
            <a:ext cx="2421315" cy="465088"/>
          </a:xfrm>
          <a:prstGeom prst="rightArrow">
            <a:avLst>
              <a:gd name="adj1" fmla="val 50000"/>
              <a:gd name="adj2" fmla="val 101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C9F82D5-08C5-4724-82BB-62890A3DEB4A}"/>
              </a:ext>
            </a:extLst>
          </p:cNvPr>
          <p:cNvPicPr>
            <a:picLocks noChangeAspect="1"/>
          </p:cNvPicPr>
          <p:nvPr/>
        </p:nvPicPr>
        <p:blipFill>
          <a:blip r:embed="rId5"/>
          <a:stretch>
            <a:fillRect/>
          </a:stretch>
        </p:blipFill>
        <p:spPr>
          <a:xfrm>
            <a:off x="7175922" y="2163073"/>
            <a:ext cx="3263478" cy="2034376"/>
          </a:xfrm>
          <a:prstGeom prst="rect">
            <a:avLst/>
          </a:prstGeom>
        </p:spPr>
      </p:pic>
      <p:pic>
        <p:nvPicPr>
          <p:cNvPr id="16" name="Picture 15">
            <a:extLst>
              <a:ext uri="{FF2B5EF4-FFF2-40B4-BE49-F238E27FC236}">
                <a16:creationId xmlns:a16="http://schemas.microsoft.com/office/drawing/2014/main" id="{162C0EA4-9B7E-4350-B917-8434820015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04825" y="4494781"/>
            <a:ext cx="3048000" cy="3048000"/>
          </a:xfrm>
          <a:prstGeom prst="rect">
            <a:avLst/>
          </a:prstGeom>
        </p:spPr>
      </p:pic>
      <p:pic>
        <p:nvPicPr>
          <p:cNvPr id="18" name="Picture 17">
            <a:extLst>
              <a:ext uri="{FF2B5EF4-FFF2-40B4-BE49-F238E27FC236}">
                <a16:creationId xmlns:a16="http://schemas.microsoft.com/office/drawing/2014/main" id="{3C30C27A-7E94-48D4-AE04-77B1290C0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100" y="4494781"/>
            <a:ext cx="3048000" cy="3048000"/>
          </a:xfrm>
          <a:prstGeom prst="rect">
            <a:avLst/>
          </a:prstGeom>
        </p:spPr>
      </p:pic>
      <p:sp>
        <p:nvSpPr>
          <p:cNvPr id="19" name="Speech Bubble: Oval 18">
            <a:extLst>
              <a:ext uri="{FF2B5EF4-FFF2-40B4-BE49-F238E27FC236}">
                <a16:creationId xmlns:a16="http://schemas.microsoft.com/office/drawing/2014/main" id="{654C2D2B-2A6A-4552-B5AC-B54F5137E25F}"/>
              </a:ext>
            </a:extLst>
          </p:cNvPr>
          <p:cNvSpPr/>
          <p:nvPr/>
        </p:nvSpPr>
        <p:spPr>
          <a:xfrm>
            <a:off x="200025" y="4656629"/>
            <a:ext cx="1352550" cy="720703"/>
          </a:xfrm>
          <a:prstGeom prst="wedgeEllipseCallout">
            <a:avLst>
              <a:gd name="adj1" fmla="val -3227"/>
              <a:gd name="adj2" fmla="val 8232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 Gud?</a:t>
            </a:r>
          </a:p>
        </p:txBody>
      </p:sp>
      <p:sp>
        <p:nvSpPr>
          <p:cNvPr id="20" name="Speech Bubble: Oval 19">
            <a:extLst>
              <a:ext uri="{FF2B5EF4-FFF2-40B4-BE49-F238E27FC236}">
                <a16:creationId xmlns:a16="http://schemas.microsoft.com/office/drawing/2014/main" id="{277E6AA1-90E9-4DB9-B5C2-9E6BFDC02D7D}"/>
              </a:ext>
            </a:extLst>
          </p:cNvPr>
          <p:cNvSpPr/>
          <p:nvPr/>
        </p:nvSpPr>
        <p:spPr>
          <a:xfrm>
            <a:off x="2705099" y="5377332"/>
            <a:ext cx="1352550" cy="720703"/>
          </a:xfrm>
          <a:prstGeom prst="wedgeEllipseCallout">
            <a:avLst>
              <a:gd name="adj1" fmla="val -61678"/>
              <a:gd name="adj2" fmla="val 3210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Nah Bro.</a:t>
            </a:r>
          </a:p>
        </p:txBody>
      </p:sp>
    </p:spTree>
    <p:extLst>
      <p:ext uri="{BB962C8B-B14F-4D97-AF65-F5344CB8AC3E}">
        <p14:creationId xmlns:p14="http://schemas.microsoft.com/office/powerpoint/2010/main" val="184080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350838" y="541943"/>
            <a:ext cx="9905998" cy="1009338"/>
          </a:xfrm>
        </p:spPr>
        <p:txBody>
          <a:bodyPr/>
          <a:lstStyle/>
          <a:p>
            <a:r>
              <a:rPr lang="en-US" u="sng" dirty="0"/>
              <a:t>The Problems With Pixel-art using Filters</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560388" y="1831322"/>
            <a:ext cx="9905998" cy="4388503"/>
          </a:xfrm>
        </p:spPr>
        <p:txBody>
          <a:bodyPr anchor="t"/>
          <a:lstStyle/>
          <a:p>
            <a:r>
              <a:rPr lang="en-US" dirty="0"/>
              <a:t>Most Forms of filtering are far to strong on Pixel-art, causing terrible blurring, or very overdramatic effects that are impractical for actual Use  </a:t>
            </a:r>
          </a:p>
          <a:p>
            <a:pPr lvl="1"/>
            <a:r>
              <a:rPr lang="en-US" dirty="0"/>
              <a:t>This is typically due to the small sizes of the pixel art itself, Of which most filters are not designed to work with</a:t>
            </a:r>
          </a:p>
          <a:p>
            <a:r>
              <a:rPr lang="en-US" dirty="0"/>
              <a:t>Limited color pallets make it where drastic changes on colors have more prominent effects.</a:t>
            </a:r>
          </a:p>
          <a:p>
            <a:r>
              <a:rPr lang="en-US" dirty="0"/>
              <a:t>Simply put, in this day and age the larger pixel sizes of images is taken into account for images. As such pixel art sizes do not match up with other images scales</a:t>
            </a:r>
          </a:p>
          <a:p>
            <a:r>
              <a:rPr lang="en-US" b="1" dirty="0"/>
              <a:t>As such, out of the box a majority of filters simply are incompatible with modern technology’s filtering </a:t>
            </a:r>
          </a:p>
        </p:txBody>
      </p:sp>
      <p:pic>
        <p:nvPicPr>
          <p:cNvPr id="7" name="Picture 6">
            <a:extLst>
              <a:ext uri="{FF2B5EF4-FFF2-40B4-BE49-F238E27FC236}">
                <a16:creationId xmlns:a16="http://schemas.microsoft.com/office/drawing/2014/main" id="{305C6501-1F60-4FA8-AB27-D00A7B0C5491}"/>
              </a:ext>
            </a:extLst>
          </p:cNvPr>
          <p:cNvPicPr>
            <a:picLocks noChangeAspect="1"/>
          </p:cNvPicPr>
          <p:nvPr/>
        </p:nvPicPr>
        <p:blipFill rotWithShape="1">
          <a:blip r:embed="rId2">
            <a:extLst>
              <a:ext uri="{28A0092B-C50C-407E-A947-70E740481C1C}">
                <a14:useLocalDpi xmlns:a14="http://schemas.microsoft.com/office/drawing/2010/main" val="0"/>
              </a:ext>
            </a:extLst>
          </a:blip>
          <a:srcRect l="9887" r="18737" b="34066"/>
          <a:stretch/>
        </p:blipFill>
        <p:spPr>
          <a:xfrm>
            <a:off x="9536112" y="224931"/>
            <a:ext cx="2305050" cy="1576555"/>
          </a:xfrm>
          <a:prstGeom prst="rect">
            <a:avLst/>
          </a:prstGeom>
        </p:spPr>
      </p:pic>
    </p:spTree>
    <p:extLst>
      <p:ext uri="{BB962C8B-B14F-4D97-AF65-F5344CB8AC3E}">
        <p14:creationId xmlns:p14="http://schemas.microsoft.com/office/powerpoint/2010/main" val="468424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What Filters Work With Pixel-Art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Color Filters Are one of the most effective types of filters you can use with pixel art</a:t>
            </a:r>
          </a:p>
          <a:p>
            <a:pPr lvl="1"/>
            <a:r>
              <a:rPr lang="en-US" dirty="0"/>
              <a:t>As changing colors does not adjust positions or usually cause blurring, these types of filters can work right out of the box usually.</a:t>
            </a:r>
          </a:p>
          <a:p>
            <a:r>
              <a:rPr lang="en-US" dirty="0"/>
              <a:t>Non-Filtering Methods of Adjustments </a:t>
            </a:r>
          </a:p>
          <a:p>
            <a:pPr lvl="1"/>
            <a:r>
              <a:rPr lang="en-US" dirty="0"/>
              <a:t>By instead editing the animations or artwork themselves to apply the sort of “filter” effect directly in a way an algorithm would be unable to do as of this   </a:t>
            </a:r>
          </a:p>
          <a:p>
            <a:pPr lvl="1"/>
            <a:r>
              <a:rPr lang="en-US" dirty="0"/>
              <a:t>Ex. Manual Anti-</a:t>
            </a:r>
            <a:r>
              <a:rPr lang="en-US" dirty="0" err="1"/>
              <a:t>aliasling</a:t>
            </a:r>
            <a:r>
              <a:rPr lang="en-US" dirty="0"/>
              <a:t> and Dithering  </a:t>
            </a:r>
          </a:p>
          <a:p>
            <a:r>
              <a:rPr lang="en-US" dirty="0"/>
              <a:t>Increase the size of the pixel-art to lessen the filters effects.</a:t>
            </a:r>
          </a:p>
          <a:p>
            <a:r>
              <a:rPr lang="en-US" dirty="0"/>
              <a:t>Or simply no filtering at all.</a:t>
            </a:r>
          </a:p>
          <a:p>
            <a:endParaRPr lang="en-US" dirty="0"/>
          </a:p>
        </p:txBody>
      </p:sp>
      <p:pic>
        <p:nvPicPr>
          <p:cNvPr id="5122" name="Picture 2" descr="Image Dithering in R | R-bloggers">
            <a:extLst>
              <a:ext uri="{FF2B5EF4-FFF2-40B4-BE49-F238E27FC236}">
                <a16:creationId xmlns:a16="http://schemas.microsoft.com/office/drawing/2014/main" id="{05680529-EA25-49CB-BE3B-F70063B18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1326" y="5267326"/>
            <a:ext cx="1590674" cy="15906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to start making pixel art #5. Anti-Alias and Banding | by Pedro  Medeiros | Pixel Grimoire | Medium">
            <a:extLst>
              <a:ext uri="{FF2B5EF4-FFF2-40B4-BE49-F238E27FC236}">
                <a16:creationId xmlns:a16="http://schemas.microsoft.com/office/drawing/2014/main" id="{87DFF75B-24A3-42F5-B25F-AA03E32CD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789" y="5267326"/>
            <a:ext cx="2982537" cy="161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3756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4111</TotalTime>
  <Words>1856</Words>
  <Application>Microsoft Office PowerPoint</Application>
  <PresentationFormat>Widescreen</PresentationFormat>
  <Paragraphs>170</Paragraphs>
  <Slides>23</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Times New Roman</vt:lpstr>
      <vt:lpstr>Mesh</vt:lpstr>
      <vt:lpstr>Filtering’s Practical Application to Pixel-Art</vt:lpstr>
      <vt:lpstr>Overview</vt:lpstr>
      <vt:lpstr>Introduction To Pixel-Art</vt:lpstr>
      <vt:lpstr>Pixel Art Examples</vt:lpstr>
      <vt:lpstr>Introduction To Image Filters </vt:lpstr>
      <vt:lpstr>Image Filters Examples</vt:lpstr>
      <vt:lpstr>So, Can Filters Be Used On Pixel Art?</vt:lpstr>
      <vt:lpstr>The Problems With Pixel-art using Filters</vt:lpstr>
      <vt:lpstr>What Filters Work With Pixel-Art</vt:lpstr>
      <vt:lpstr>PowerPoint Presentation</vt:lpstr>
      <vt:lpstr>How To Filter Pixel-art </vt:lpstr>
      <vt:lpstr>Making the Filter Fit– My Takes</vt:lpstr>
      <vt:lpstr>2*2 Filter Test</vt:lpstr>
      <vt:lpstr>Pseudo-Filter – Glitch Design</vt:lpstr>
      <vt:lpstr>Godot Shaders As Filters</vt:lpstr>
      <vt:lpstr>Godot Shaders As Filters</vt:lpstr>
      <vt:lpstr>Look at Example Codes From Godot</vt:lpstr>
      <vt:lpstr>Examples of Pixel Art Used To It’s Filtering Finest</vt:lpstr>
      <vt:lpstr>Making the Filter Fit the Art – Examples</vt:lpstr>
      <vt:lpstr>Other uses of filters in pixel art</vt:lpstr>
      <vt:lpstr>Conclusion</vt:lpstr>
      <vt:lpstr>References </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Filtering’s Practical Application to Pixel-Art</dc:title>
  <dc:creator>Dylan Gartin</dc:creator>
  <cp:lastModifiedBy>Dylan Gartin</cp:lastModifiedBy>
  <cp:revision>46</cp:revision>
  <dcterms:created xsi:type="dcterms:W3CDTF">2022-04-21T16:48:18Z</dcterms:created>
  <dcterms:modified xsi:type="dcterms:W3CDTF">2022-04-27T01:52:33Z</dcterms:modified>
</cp:coreProperties>
</file>